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3" r:id="rId4"/>
    <p:sldId id="264" r:id="rId5"/>
    <p:sldId id="266" r:id="rId6"/>
    <p:sldId id="265" r:id="rId7"/>
    <p:sldId id="267" r:id="rId8"/>
    <p:sldId id="270" r:id="rId9"/>
    <p:sldId id="269" r:id="rId10"/>
    <p:sldId id="274" r:id="rId11"/>
    <p:sldId id="275" r:id="rId12"/>
    <p:sldId id="276" r:id="rId13"/>
    <p:sldId id="278" r:id="rId14"/>
    <p:sldId id="273" r:id="rId15"/>
    <p:sldId id="262" r:id="rId16"/>
    <p:sldId id="261" r:id="rId17"/>
    <p:sldId id="268" r:id="rId18"/>
    <p:sldId id="272" r:id="rId19"/>
    <p:sldId id="279" r:id="rId20"/>
    <p:sldId id="271"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showGuides="1">
      <p:cViewPr varScale="1">
        <p:scale>
          <a:sx n="114" d="100"/>
          <a:sy n="114" d="100"/>
        </p:scale>
        <p:origin x="47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844668-570C-4EB4-832D-FBC48B42ECC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6D2D5A66-1447-4FBF-8D80-2B61AFD91A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1EF7B9A-2E2D-47AD-A677-59D0BE0B876B}"/>
              </a:ext>
            </a:extLst>
          </p:cNvPr>
          <p:cNvSpPr>
            <a:spLocks noGrp="1"/>
          </p:cNvSpPr>
          <p:nvPr>
            <p:ph type="dt" sz="half" idx="10"/>
          </p:nvPr>
        </p:nvSpPr>
        <p:spPr/>
        <p:txBody>
          <a:bodyPr/>
          <a:lstStyle/>
          <a:p>
            <a:fld id="{DE1F2AC2-48F2-41C0-8AAF-EC7F2743C10F}" type="datetimeFigureOut">
              <a:rPr lang="de-DE" smtClean="0"/>
              <a:t>25.10.2022</a:t>
            </a:fld>
            <a:endParaRPr lang="de-DE"/>
          </a:p>
        </p:txBody>
      </p:sp>
      <p:sp>
        <p:nvSpPr>
          <p:cNvPr id="5" name="Fußzeilenplatzhalter 4">
            <a:extLst>
              <a:ext uri="{FF2B5EF4-FFF2-40B4-BE49-F238E27FC236}">
                <a16:creationId xmlns:a16="http://schemas.microsoft.com/office/drawing/2014/main" id="{ED5B1414-C41F-48AB-9AED-1C6D4DDD2F6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0ADA869-1643-4FCB-B9A4-43442FBA8A46}"/>
              </a:ext>
            </a:extLst>
          </p:cNvPr>
          <p:cNvSpPr>
            <a:spLocks noGrp="1"/>
          </p:cNvSpPr>
          <p:nvPr>
            <p:ph type="sldNum" sz="quarter" idx="12"/>
          </p:nvPr>
        </p:nvSpPr>
        <p:spPr/>
        <p:txBody>
          <a:bodyPr/>
          <a:lstStyle/>
          <a:p>
            <a:fld id="{D81D6FBD-5CF9-4EB1-931D-F6747F995ACD}" type="slidenum">
              <a:rPr lang="de-DE" smtClean="0"/>
              <a:t>‹Nr.›</a:t>
            </a:fld>
            <a:endParaRPr lang="de-DE"/>
          </a:p>
        </p:txBody>
      </p:sp>
    </p:spTree>
    <p:extLst>
      <p:ext uri="{BB962C8B-B14F-4D97-AF65-F5344CB8AC3E}">
        <p14:creationId xmlns:p14="http://schemas.microsoft.com/office/powerpoint/2010/main" val="1120162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66C122-BCEC-49E4-B3FC-27F7D98DD34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7114CD0D-2992-4FAB-9548-23965D5DA44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B4F626D-086A-46E6-9D8E-254280C89FE6}"/>
              </a:ext>
            </a:extLst>
          </p:cNvPr>
          <p:cNvSpPr>
            <a:spLocks noGrp="1"/>
          </p:cNvSpPr>
          <p:nvPr>
            <p:ph type="dt" sz="half" idx="10"/>
          </p:nvPr>
        </p:nvSpPr>
        <p:spPr/>
        <p:txBody>
          <a:bodyPr/>
          <a:lstStyle/>
          <a:p>
            <a:fld id="{DE1F2AC2-48F2-41C0-8AAF-EC7F2743C10F}" type="datetimeFigureOut">
              <a:rPr lang="de-DE" smtClean="0"/>
              <a:t>25.10.2022</a:t>
            </a:fld>
            <a:endParaRPr lang="de-DE"/>
          </a:p>
        </p:txBody>
      </p:sp>
      <p:sp>
        <p:nvSpPr>
          <p:cNvPr id="5" name="Fußzeilenplatzhalter 4">
            <a:extLst>
              <a:ext uri="{FF2B5EF4-FFF2-40B4-BE49-F238E27FC236}">
                <a16:creationId xmlns:a16="http://schemas.microsoft.com/office/drawing/2014/main" id="{F874C84E-AA40-4572-820B-AE7BFD8C261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A6BC826-8B29-42B2-AF79-3D7F61F4B91F}"/>
              </a:ext>
            </a:extLst>
          </p:cNvPr>
          <p:cNvSpPr>
            <a:spLocks noGrp="1"/>
          </p:cNvSpPr>
          <p:nvPr>
            <p:ph type="sldNum" sz="quarter" idx="12"/>
          </p:nvPr>
        </p:nvSpPr>
        <p:spPr/>
        <p:txBody>
          <a:bodyPr/>
          <a:lstStyle/>
          <a:p>
            <a:fld id="{D81D6FBD-5CF9-4EB1-931D-F6747F995ACD}" type="slidenum">
              <a:rPr lang="de-DE" smtClean="0"/>
              <a:t>‹Nr.›</a:t>
            </a:fld>
            <a:endParaRPr lang="de-DE"/>
          </a:p>
        </p:txBody>
      </p:sp>
    </p:spTree>
    <p:extLst>
      <p:ext uri="{BB962C8B-B14F-4D97-AF65-F5344CB8AC3E}">
        <p14:creationId xmlns:p14="http://schemas.microsoft.com/office/powerpoint/2010/main" val="2139347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3C11F33-D56A-43F1-95DF-F147B1394F6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7DC8FED-C25E-42DD-A162-F7F08E16F94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98332FD-A9B9-4E68-8813-29CD972159FE}"/>
              </a:ext>
            </a:extLst>
          </p:cNvPr>
          <p:cNvSpPr>
            <a:spLocks noGrp="1"/>
          </p:cNvSpPr>
          <p:nvPr>
            <p:ph type="dt" sz="half" idx="10"/>
          </p:nvPr>
        </p:nvSpPr>
        <p:spPr/>
        <p:txBody>
          <a:bodyPr/>
          <a:lstStyle/>
          <a:p>
            <a:fld id="{DE1F2AC2-48F2-41C0-8AAF-EC7F2743C10F}" type="datetimeFigureOut">
              <a:rPr lang="de-DE" smtClean="0"/>
              <a:t>25.10.2022</a:t>
            </a:fld>
            <a:endParaRPr lang="de-DE"/>
          </a:p>
        </p:txBody>
      </p:sp>
      <p:sp>
        <p:nvSpPr>
          <p:cNvPr id="5" name="Fußzeilenplatzhalter 4">
            <a:extLst>
              <a:ext uri="{FF2B5EF4-FFF2-40B4-BE49-F238E27FC236}">
                <a16:creationId xmlns:a16="http://schemas.microsoft.com/office/drawing/2014/main" id="{396194F0-C5C8-4A1C-AB94-EBE07712AE9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A3240F7-D3AE-4388-A7E4-DD7A44B2DE9D}"/>
              </a:ext>
            </a:extLst>
          </p:cNvPr>
          <p:cNvSpPr>
            <a:spLocks noGrp="1"/>
          </p:cNvSpPr>
          <p:nvPr>
            <p:ph type="sldNum" sz="quarter" idx="12"/>
          </p:nvPr>
        </p:nvSpPr>
        <p:spPr/>
        <p:txBody>
          <a:bodyPr/>
          <a:lstStyle/>
          <a:p>
            <a:fld id="{D81D6FBD-5CF9-4EB1-931D-F6747F995ACD}" type="slidenum">
              <a:rPr lang="de-DE" smtClean="0"/>
              <a:t>‹Nr.›</a:t>
            </a:fld>
            <a:endParaRPr lang="de-DE"/>
          </a:p>
        </p:txBody>
      </p:sp>
    </p:spTree>
    <p:extLst>
      <p:ext uri="{BB962C8B-B14F-4D97-AF65-F5344CB8AC3E}">
        <p14:creationId xmlns:p14="http://schemas.microsoft.com/office/powerpoint/2010/main" val="306120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B6DA9-8F2A-440C-A9D0-B5A7F590004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18A1DB4-F0A1-4FB1-BF6D-870A25783BD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DAA6F93-9AFA-4672-80D4-5F7F12CA2278}"/>
              </a:ext>
            </a:extLst>
          </p:cNvPr>
          <p:cNvSpPr>
            <a:spLocks noGrp="1"/>
          </p:cNvSpPr>
          <p:nvPr>
            <p:ph type="dt" sz="half" idx="10"/>
          </p:nvPr>
        </p:nvSpPr>
        <p:spPr/>
        <p:txBody>
          <a:bodyPr/>
          <a:lstStyle/>
          <a:p>
            <a:fld id="{DE1F2AC2-48F2-41C0-8AAF-EC7F2743C10F}" type="datetimeFigureOut">
              <a:rPr lang="de-DE" smtClean="0"/>
              <a:t>25.10.2022</a:t>
            </a:fld>
            <a:endParaRPr lang="de-DE"/>
          </a:p>
        </p:txBody>
      </p:sp>
      <p:sp>
        <p:nvSpPr>
          <p:cNvPr id="5" name="Fußzeilenplatzhalter 4">
            <a:extLst>
              <a:ext uri="{FF2B5EF4-FFF2-40B4-BE49-F238E27FC236}">
                <a16:creationId xmlns:a16="http://schemas.microsoft.com/office/drawing/2014/main" id="{EAFE9BDA-7D14-4519-B247-3F4FA172589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2D09DFB-056E-46DA-BDC3-3B63A321E9B3}"/>
              </a:ext>
            </a:extLst>
          </p:cNvPr>
          <p:cNvSpPr>
            <a:spLocks noGrp="1"/>
          </p:cNvSpPr>
          <p:nvPr>
            <p:ph type="sldNum" sz="quarter" idx="12"/>
          </p:nvPr>
        </p:nvSpPr>
        <p:spPr/>
        <p:txBody>
          <a:bodyPr/>
          <a:lstStyle/>
          <a:p>
            <a:fld id="{D81D6FBD-5CF9-4EB1-931D-F6747F995ACD}" type="slidenum">
              <a:rPr lang="de-DE" smtClean="0"/>
              <a:t>‹Nr.›</a:t>
            </a:fld>
            <a:endParaRPr lang="de-DE"/>
          </a:p>
        </p:txBody>
      </p:sp>
    </p:spTree>
    <p:extLst>
      <p:ext uri="{BB962C8B-B14F-4D97-AF65-F5344CB8AC3E}">
        <p14:creationId xmlns:p14="http://schemas.microsoft.com/office/powerpoint/2010/main" val="2154426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D7311D-8BC6-4EE4-8438-F07B0F4BCBBF}"/>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E6F038A2-5A4A-421F-82B1-AC45DA3ADA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94389E1-7249-48DD-94CF-68FBA1F71850}"/>
              </a:ext>
            </a:extLst>
          </p:cNvPr>
          <p:cNvSpPr>
            <a:spLocks noGrp="1"/>
          </p:cNvSpPr>
          <p:nvPr>
            <p:ph type="dt" sz="half" idx="10"/>
          </p:nvPr>
        </p:nvSpPr>
        <p:spPr/>
        <p:txBody>
          <a:bodyPr/>
          <a:lstStyle/>
          <a:p>
            <a:fld id="{DE1F2AC2-48F2-41C0-8AAF-EC7F2743C10F}" type="datetimeFigureOut">
              <a:rPr lang="de-DE" smtClean="0"/>
              <a:t>25.10.2022</a:t>
            </a:fld>
            <a:endParaRPr lang="de-DE"/>
          </a:p>
        </p:txBody>
      </p:sp>
      <p:sp>
        <p:nvSpPr>
          <p:cNvPr id="5" name="Fußzeilenplatzhalter 4">
            <a:extLst>
              <a:ext uri="{FF2B5EF4-FFF2-40B4-BE49-F238E27FC236}">
                <a16:creationId xmlns:a16="http://schemas.microsoft.com/office/drawing/2014/main" id="{6BEA38EE-3E80-4EEE-A227-B12C9BA7E07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6782A7-2065-4F7D-9E27-48A77B9F29D3}"/>
              </a:ext>
            </a:extLst>
          </p:cNvPr>
          <p:cNvSpPr>
            <a:spLocks noGrp="1"/>
          </p:cNvSpPr>
          <p:nvPr>
            <p:ph type="sldNum" sz="quarter" idx="12"/>
          </p:nvPr>
        </p:nvSpPr>
        <p:spPr/>
        <p:txBody>
          <a:bodyPr/>
          <a:lstStyle/>
          <a:p>
            <a:fld id="{D81D6FBD-5CF9-4EB1-931D-F6747F995ACD}" type="slidenum">
              <a:rPr lang="de-DE" smtClean="0"/>
              <a:t>‹Nr.›</a:t>
            </a:fld>
            <a:endParaRPr lang="de-DE"/>
          </a:p>
        </p:txBody>
      </p:sp>
    </p:spTree>
    <p:extLst>
      <p:ext uri="{BB962C8B-B14F-4D97-AF65-F5344CB8AC3E}">
        <p14:creationId xmlns:p14="http://schemas.microsoft.com/office/powerpoint/2010/main" val="2935521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ADBF23-71EC-4BA4-8FB5-62486027F3D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4D6E3DE-7EED-41E6-95CE-3A0F97EB242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E5B0DC4-F597-475F-961F-A1D77C7BD83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F05ED65-5FEB-4268-A58D-0B824CCAFFAB}"/>
              </a:ext>
            </a:extLst>
          </p:cNvPr>
          <p:cNvSpPr>
            <a:spLocks noGrp="1"/>
          </p:cNvSpPr>
          <p:nvPr>
            <p:ph type="dt" sz="half" idx="10"/>
          </p:nvPr>
        </p:nvSpPr>
        <p:spPr/>
        <p:txBody>
          <a:bodyPr/>
          <a:lstStyle/>
          <a:p>
            <a:fld id="{DE1F2AC2-48F2-41C0-8AAF-EC7F2743C10F}" type="datetimeFigureOut">
              <a:rPr lang="de-DE" smtClean="0"/>
              <a:t>25.10.2022</a:t>
            </a:fld>
            <a:endParaRPr lang="de-DE"/>
          </a:p>
        </p:txBody>
      </p:sp>
      <p:sp>
        <p:nvSpPr>
          <p:cNvPr id="6" name="Fußzeilenplatzhalter 5">
            <a:extLst>
              <a:ext uri="{FF2B5EF4-FFF2-40B4-BE49-F238E27FC236}">
                <a16:creationId xmlns:a16="http://schemas.microsoft.com/office/drawing/2014/main" id="{A32B7D27-6E12-4915-9336-92DD8B0D1DC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93B1F1C-2E76-4E89-8410-1CE21E579DC6}"/>
              </a:ext>
            </a:extLst>
          </p:cNvPr>
          <p:cNvSpPr>
            <a:spLocks noGrp="1"/>
          </p:cNvSpPr>
          <p:nvPr>
            <p:ph type="sldNum" sz="quarter" idx="12"/>
          </p:nvPr>
        </p:nvSpPr>
        <p:spPr/>
        <p:txBody>
          <a:bodyPr/>
          <a:lstStyle/>
          <a:p>
            <a:fld id="{D81D6FBD-5CF9-4EB1-931D-F6747F995ACD}" type="slidenum">
              <a:rPr lang="de-DE" smtClean="0"/>
              <a:t>‹Nr.›</a:t>
            </a:fld>
            <a:endParaRPr lang="de-DE"/>
          </a:p>
        </p:txBody>
      </p:sp>
    </p:spTree>
    <p:extLst>
      <p:ext uri="{BB962C8B-B14F-4D97-AF65-F5344CB8AC3E}">
        <p14:creationId xmlns:p14="http://schemas.microsoft.com/office/powerpoint/2010/main" val="1495379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5FCFA7-3AD8-4280-9613-70CF11BD6EC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3616FD28-7F61-4A61-903B-490968B742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4780C7B-A644-4BCE-B950-66652ED7821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8D24224-EFA3-40D0-B3B1-630101FB61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6778C69-2E70-44EE-8C88-E2246DD65F4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11283547-201A-41E1-9733-54A662C17B45}"/>
              </a:ext>
            </a:extLst>
          </p:cNvPr>
          <p:cNvSpPr>
            <a:spLocks noGrp="1"/>
          </p:cNvSpPr>
          <p:nvPr>
            <p:ph type="dt" sz="half" idx="10"/>
          </p:nvPr>
        </p:nvSpPr>
        <p:spPr/>
        <p:txBody>
          <a:bodyPr/>
          <a:lstStyle/>
          <a:p>
            <a:fld id="{DE1F2AC2-48F2-41C0-8AAF-EC7F2743C10F}" type="datetimeFigureOut">
              <a:rPr lang="de-DE" smtClean="0"/>
              <a:t>25.10.2022</a:t>
            </a:fld>
            <a:endParaRPr lang="de-DE"/>
          </a:p>
        </p:txBody>
      </p:sp>
      <p:sp>
        <p:nvSpPr>
          <p:cNvPr id="8" name="Fußzeilenplatzhalter 7">
            <a:extLst>
              <a:ext uri="{FF2B5EF4-FFF2-40B4-BE49-F238E27FC236}">
                <a16:creationId xmlns:a16="http://schemas.microsoft.com/office/drawing/2014/main" id="{3E352FF9-E6D5-4B93-81A5-C8DADD30D72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068316C-2EC1-486D-8188-EFA5509DFAAE}"/>
              </a:ext>
            </a:extLst>
          </p:cNvPr>
          <p:cNvSpPr>
            <a:spLocks noGrp="1"/>
          </p:cNvSpPr>
          <p:nvPr>
            <p:ph type="sldNum" sz="quarter" idx="12"/>
          </p:nvPr>
        </p:nvSpPr>
        <p:spPr/>
        <p:txBody>
          <a:bodyPr/>
          <a:lstStyle/>
          <a:p>
            <a:fld id="{D81D6FBD-5CF9-4EB1-931D-F6747F995ACD}" type="slidenum">
              <a:rPr lang="de-DE" smtClean="0"/>
              <a:t>‹Nr.›</a:t>
            </a:fld>
            <a:endParaRPr lang="de-DE"/>
          </a:p>
        </p:txBody>
      </p:sp>
    </p:spTree>
    <p:extLst>
      <p:ext uri="{BB962C8B-B14F-4D97-AF65-F5344CB8AC3E}">
        <p14:creationId xmlns:p14="http://schemas.microsoft.com/office/powerpoint/2010/main" val="3360398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90550D-7819-454B-9B6A-B5C66F28447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A088953-8119-413C-91B7-6D3C5FCD2421}"/>
              </a:ext>
            </a:extLst>
          </p:cNvPr>
          <p:cNvSpPr>
            <a:spLocks noGrp="1"/>
          </p:cNvSpPr>
          <p:nvPr>
            <p:ph type="dt" sz="half" idx="10"/>
          </p:nvPr>
        </p:nvSpPr>
        <p:spPr/>
        <p:txBody>
          <a:bodyPr/>
          <a:lstStyle/>
          <a:p>
            <a:fld id="{DE1F2AC2-48F2-41C0-8AAF-EC7F2743C10F}" type="datetimeFigureOut">
              <a:rPr lang="de-DE" smtClean="0"/>
              <a:t>25.10.2022</a:t>
            </a:fld>
            <a:endParaRPr lang="de-DE"/>
          </a:p>
        </p:txBody>
      </p:sp>
      <p:sp>
        <p:nvSpPr>
          <p:cNvPr id="4" name="Fußzeilenplatzhalter 3">
            <a:extLst>
              <a:ext uri="{FF2B5EF4-FFF2-40B4-BE49-F238E27FC236}">
                <a16:creationId xmlns:a16="http://schemas.microsoft.com/office/drawing/2014/main" id="{BA29B0EB-3FFC-4BAC-BDC7-5C0FB2CA861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6448DA2-31C8-4121-A813-3EAB23E2889F}"/>
              </a:ext>
            </a:extLst>
          </p:cNvPr>
          <p:cNvSpPr>
            <a:spLocks noGrp="1"/>
          </p:cNvSpPr>
          <p:nvPr>
            <p:ph type="sldNum" sz="quarter" idx="12"/>
          </p:nvPr>
        </p:nvSpPr>
        <p:spPr/>
        <p:txBody>
          <a:bodyPr/>
          <a:lstStyle/>
          <a:p>
            <a:fld id="{D81D6FBD-5CF9-4EB1-931D-F6747F995ACD}" type="slidenum">
              <a:rPr lang="de-DE" smtClean="0"/>
              <a:t>‹Nr.›</a:t>
            </a:fld>
            <a:endParaRPr lang="de-DE"/>
          </a:p>
        </p:txBody>
      </p:sp>
    </p:spTree>
    <p:extLst>
      <p:ext uri="{BB962C8B-B14F-4D97-AF65-F5344CB8AC3E}">
        <p14:creationId xmlns:p14="http://schemas.microsoft.com/office/powerpoint/2010/main" val="3947566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065ED7E-2909-44CE-A345-377E87DE62C7}"/>
              </a:ext>
            </a:extLst>
          </p:cNvPr>
          <p:cNvSpPr>
            <a:spLocks noGrp="1"/>
          </p:cNvSpPr>
          <p:nvPr>
            <p:ph type="dt" sz="half" idx="10"/>
          </p:nvPr>
        </p:nvSpPr>
        <p:spPr/>
        <p:txBody>
          <a:bodyPr/>
          <a:lstStyle/>
          <a:p>
            <a:fld id="{DE1F2AC2-48F2-41C0-8AAF-EC7F2743C10F}" type="datetimeFigureOut">
              <a:rPr lang="de-DE" smtClean="0"/>
              <a:t>25.10.2022</a:t>
            </a:fld>
            <a:endParaRPr lang="de-DE"/>
          </a:p>
        </p:txBody>
      </p:sp>
      <p:sp>
        <p:nvSpPr>
          <p:cNvPr id="3" name="Fußzeilenplatzhalter 2">
            <a:extLst>
              <a:ext uri="{FF2B5EF4-FFF2-40B4-BE49-F238E27FC236}">
                <a16:creationId xmlns:a16="http://schemas.microsoft.com/office/drawing/2014/main" id="{6317D1BF-626A-43CE-8895-CCF25673539F}"/>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5E4D618-C6BE-416E-A963-EB0D335E5A1F}"/>
              </a:ext>
            </a:extLst>
          </p:cNvPr>
          <p:cNvSpPr>
            <a:spLocks noGrp="1"/>
          </p:cNvSpPr>
          <p:nvPr>
            <p:ph type="sldNum" sz="quarter" idx="12"/>
          </p:nvPr>
        </p:nvSpPr>
        <p:spPr/>
        <p:txBody>
          <a:bodyPr/>
          <a:lstStyle/>
          <a:p>
            <a:fld id="{D81D6FBD-5CF9-4EB1-931D-F6747F995ACD}" type="slidenum">
              <a:rPr lang="de-DE" smtClean="0"/>
              <a:t>‹Nr.›</a:t>
            </a:fld>
            <a:endParaRPr lang="de-DE"/>
          </a:p>
        </p:txBody>
      </p:sp>
    </p:spTree>
    <p:extLst>
      <p:ext uri="{BB962C8B-B14F-4D97-AF65-F5344CB8AC3E}">
        <p14:creationId xmlns:p14="http://schemas.microsoft.com/office/powerpoint/2010/main" val="2659577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698097-C30D-471D-A79A-B42827DA860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92A7B07-42D1-4A3D-B1DA-D24321C80E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A1879524-FCB4-40AC-9B98-40D13ABF70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4DED80B-D9CD-4320-9C75-5E3605F13FCA}"/>
              </a:ext>
            </a:extLst>
          </p:cNvPr>
          <p:cNvSpPr>
            <a:spLocks noGrp="1"/>
          </p:cNvSpPr>
          <p:nvPr>
            <p:ph type="dt" sz="half" idx="10"/>
          </p:nvPr>
        </p:nvSpPr>
        <p:spPr/>
        <p:txBody>
          <a:bodyPr/>
          <a:lstStyle/>
          <a:p>
            <a:fld id="{DE1F2AC2-48F2-41C0-8AAF-EC7F2743C10F}" type="datetimeFigureOut">
              <a:rPr lang="de-DE" smtClean="0"/>
              <a:t>25.10.2022</a:t>
            </a:fld>
            <a:endParaRPr lang="de-DE"/>
          </a:p>
        </p:txBody>
      </p:sp>
      <p:sp>
        <p:nvSpPr>
          <p:cNvPr id="6" name="Fußzeilenplatzhalter 5">
            <a:extLst>
              <a:ext uri="{FF2B5EF4-FFF2-40B4-BE49-F238E27FC236}">
                <a16:creationId xmlns:a16="http://schemas.microsoft.com/office/drawing/2014/main" id="{C729B6B0-C55A-4AE5-92B1-3A045137CA1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CC9C004-77E9-4F03-B273-234C96E21948}"/>
              </a:ext>
            </a:extLst>
          </p:cNvPr>
          <p:cNvSpPr>
            <a:spLocks noGrp="1"/>
          </p:cNvSpPr>
          <p:nvPr>
            <p:ph type="sldNum" sz="quarter" idx="12"/>
          </p:nvPr>
        </p:nvSpPr>
        <p:spPr/>
        <p:txBody>
          <a:bodyPr/>
          <a:lstStyle/>
          <a:p>
            <a:fld id="{D81D6FBD-5CF9-4EB1-931D-F6747F995ACD}" type="slidenum">
              <a:rPr lang="de-DE" smtClean="0"/>
              <a:t>‹Nr.›</a:t>
            </a:fld>
            <a:endParaRPr lang="de-DE"/>
          </a:p>
        </p:txBody>
      </p:sp>
    </p:spTree>
    <p:extLst>
      <p:ext uri="{BB962C8B-B14F-4D97-AF65-F5344CB8AC3E}">
        <p14:creationId xmlns:p14="http://schemas.microsoft.com/office/powerpoint/2010/main" val="251568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CF381-2951-4AF7-AB3F-558C6B8F534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569D984-A3C8-47D5-A9F8-2BA55A8F64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7BE57A26-D695-40BF-9F95-C643F43019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6686E9C-3528-4CB0-ABF5-620DF699B91C}"/>
              </a:ext>
            </a:extLst>
          </p:cNvPr>
          <p:cNvSpPr>
            <a:spLocks noGrp="1"/>
          </p:cNvSpPr>
          <p:nvPr>
            <p:ph type="dt" sz="half" idx="10"/>
          </p:nvPr>
        </p:nvSpPr>
        <p:spPr/>
        <p:txBody>
          <a:bodyPr/>
          <a:lstStyle/>
          <a:p>
            <a:fld id="{DE1F2AC2-48F2-41C0-8AAF-EC7F2743C10F}" type="datetimeFigureOut">
              <a:rPr lang="de-DE" smtClean="0"/>
              <a:t>25.10.2022</a:t>
            </a:fld>
            <a:endParaRPr lang="de-DE"/>
          </a:p>
        </p:txBody>
      </p:sp>
      <p:sp>
        <p:nvSpPr>
          <p:cNvPr id="6" name="Fußzeilenplatzhalter 5">
            <a:extLst>
              <a:ext uri="{FF2B5EF4-FFF2-40B4-BE49-F238E27FC236}">
                <a16:creationId xmlns:a16="http://schemas.microsoft.com/office/drawing/2014/main" id="{E5177A46-68DC-4698-8D31-C4457A5C8FB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8F559FB-4D86-4BC8-BB6D-5497A9EE3C19}"/>
              </a:ext>
            </a:extLst>
          </p:cNvPr>
          <p:cNvSpPr>
            <a:spLocks noGrp="1"/>
          </p:cNvSpPr>
          <p:nvPr>
            <p:ph type="sldNum" sz="quarter" idx="12"/>
          </p:nvPr>
        </p:nvSpPr>
        <p:spPr/>
        <p:txBody>
          <a:bodyPr/>
          <a:lstStyle/>
          <a:p>
            <a:fld id="{D81D6FBD-5CF9-4EB1-931D-F6747F995ACD}" type="slidenum">
              <a:rPr lang="de-DE" smtClean="0"/>
              <a:t>‹Nr.›</a:t>
            </a:fld>
            <a:endParaRPr lang="de-DE"/>
          </a:p>
        </p:txBody>
      </p:sp>
    </p:spTree>
    <p:extLst>
      <p:ext uri="{BB962C8B-B14F-4D97-AF65-F5344CB8AC3E}">
        <p14:creationId xmlns:p14="http://schemas.microsoft.com/office/powerpoint/2010/main" val="340964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ED68B83-786C-4F90-8B4B-0932DBA40B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DDA425F5-99DC-42B2-B364-4AE7C3A259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123D263-C8F2-409F-8293-DA071C876E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1F2AC2-48F2-41C0-8AAF-EC7F2743C10F}" type="datetimeFigureOut">
              <a:rPr lang="de-DE" smtClean="0"/>
              <a:t>25.10.2022</a:t>
            </a:fld>
            <a:endParaRPr lang="de-DE"/>
          </a:p>
        </p:txBody>
      </p:sp>
      <p:sp>
        <p:nvSpPr>
          <p:cNvPr id="5" name="Fußzeilenplatzhalter 4">
            <a:extLst>
              <a:ext uri="{FF2B5EF4-FFF2-40B4-BE49-F238E27FC236}">
                <a16:creationId xmlns:a16="http://schemas.microsoft.com/office/drawing/2014/main" id="{672FBBD8-5468-46C9-ABFC-8DBFA37A0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49D142AE-1878-465C-A758-93B7CCB5E1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D6FBD-5CF9-4EB1-931D-F6747F995ACD}" type="slidenum">
              <a:rPr lang="de-DE" smtClean="0"/>
              <a:t>‹Nr.›</a:t>
            </a:fld>
            <a:endParaRPr lang="de-DE"/>
          </a:p>
        </p:txBody>
      </p:sp>
    </p:spTree>
    <p:extLst>
      <p:ext uri="{BB962C8B-B14F-4D97-AF65-F5344CB8AC3E}">
        <p14:creationId xmlns:p14="http://schemas.microsoft.com/office/powerpoint/2010/main" val="938795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ph-ludwigsburg.de/fileadmin/subsites/3b-kult-t-01/user_files/Informationen_zur_Modulpruefung_im_Handlungsfeld_Kulturarbeit.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ommunitydance.org.uk/"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beatstomper.de/"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chulkunstfestival.de/idee-des-festivals" TargetMode="External"/><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diewortfinder.com/"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72D90C-304F-45A4-8B2B-9752C494083D}"/>
              </a:ext>
            </a:extLst>
          </p:cNvPr>
          <p:cNvSpPr>
            <a:spLocks noGrp="1"/>
          </p:cNvSpPr>
          <p:nvPr>
            <p:ph type="ctrTitle"/>
          </p:nvPr>
        </p:nvSpPr>
        <p:spPr/>
        <p:txBody>
          <a:bodyPr>
            <a:noAutofit/>
          </a:bodyPr>
          <a:lstStyle/>
          <a:p>
            <a:r>
              <a:rPr lang="de-DE" sz="4400" dirty="0"/>
              <a:t>Kulturarbeit in sonderpädagogischen Handlungsfeldern– ein Portrait zur Einführung</a:t>
            </a:r>
          </a:p>
        </p:txBody>
      </p:sp>
      <p:sp>
        <p:nvSpPr>
          <p:cNvPr id="3" name="Untertitel 2">
            <a:extLst>
              <a:ext uri="{FF2B5EF4-FFF2-40B4-BE49-F238E27FC236}">
                <a16:creationId xmlns:a16="http://schemas.microsoft.com/office/drawing/2014/main" id="{541D17CD-211C-41B8-933C-06047EB09EB4}"/>
              </a:ext>
            </a:extLst>
          </p:cNvPr>
          <p:cNvSpPr>
            <a:spLocks noGrp="1"/>
          </p:cNvSpPr>
          <p:nvPr>
            <p:ph type="subTitle" idx="1"/>
          </p:nvPr>
        </p:nvSpPr>
        <p:spPr>
          <a:solidFill>
            <a:schemeClr val="accent6">
              <a:lumMod val="60000"/>
              <a:lumOff val="40000"/>
            </a:schemeClr>
          </a:solidFill>
        </p:spPr>
        <p:txBody>
          <a:bodyPr/>
          <a:lstStyle/>
          <a:p>
            <a:endParaRPr lang="de-DE" dirty="0"/>
          </a:p>
        </p:txBody>
      </p:sp>
    </p:spTree>
    <p:extLst>
      <p:ext uri="{BB962C8B-B14F-4D97-AF65-F5344CB8AC3E}">
        <p14:creationId xmlns:p14="http://schemas.microsoft.com/office/powerpoint/2010/main" val="2649814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652792"/>
          </a:xfrm>
        </p:spPr>
        <p:txBody>
          <a:bodyPr>
            <a:normAutofit fontScale="90000"/>
          </a:bodyPr>
          <a:lstStyle/>
          <a:p>
            <a:r>
              <a:rPr lang="de-DE" sz="3600" b="1" dirty="0"/>
              <a:t>Fragen, die im Handlungsfeld Kulturarbeit gestellt werden:</a:t>
            </a:r>
            <a:endParaRPr lang="de-DE" sz="3600" dirty="0"/>
          </a:p>
        </p:txBody>
      </p:sp>
      <p:sp>
        <p:nvSpPr>
          <p:cNvPr id="3" name="Inhaltsplatzhalter 2"/>
          <p:cNvSpPr>
            <a:spLocks noGrp="1"/>
          </p:cNvSpPr>
          <p:nvPr>
            <p:ph idx="1"/>
          </p:nvPr>
        </p:nvSpPr>
        <p:spPr>
          <a:xfrm>
            <a:off x="838200" y="1190446"/>
            <a:ext cx="10515600" cy="4986518"/>
          </a:xfrm>
        </p:spPr>
        <p:txBody>
          <a:bodyPr>
            <a:normAutofit/>
          </a:bodyPr>
          <a:lstStyle/>
          <a:p>
            <a:r>
              <a:rPr lang="de-DE" dirty="0"/>
              <a:t>Was ist nötig, damit künstlerische Talente mit den unterschiedlichsten Fähigkeiten entdeckt werden?</a:t>
            </a:r>
          </a:p>
          <a:p>
            <a:r>
              <a:rPr lang="de-DE" dirty="0">
                <a:sym typeface="Wingdings" panose="05000000000000000000" pitchFamily="2" charset="2"/>
              </a:rPr>
              <a:t> z.B. das Dortmunder Modell Musik</a:t>
            </a:r>
          </a:p>
          <a:p>
            <a:endParaRPr lang="de-DE" dirty="0"/>
          </a:p>
        </p:txBody>
      </p:sp>
      <p:pic>
        <p:nvPicPr>
          <p:cNvPr id="4" name="Grafik 3">
            <a:extLst>
              <a:ext uri="{FF2B5EF4-FFF2-40B4-BE49-F238E27FC236}">
                <a16:creationId xmlns:a16="http://schemas.microsoft.com/office/drawing/2014/main" id="{0004CE59-C969-4F8B-9674-05B856BCCCFA}"/>
              </a:ext>
            </a:extLst>
          </p:cNvPr>
          <p:cNvPicPr>
            <a:picLocks noChangeAspect="1"/>
          </p:cNvPicPr>
          <p:nvPr/>
        </p:nvPicPr>
        <p:blipFill>
          <a:blip r:embed="rId2"/>
          <a:stretch>
            <a:fillRect/>
          </a:stretch>
        </p:blipFill>
        <p:spPr>
          <a:xfrm>
            <a:off x="4078857" y="2526302"/>
            <a:ext cx="7274943" cy="4090158"/>
          </a:xfrm>
          <a:prstGeom prst="rect">
            <a:avLst/>
          </a:prstGeom>
        </p:spPr>
      </p:pic>
      <p:sp>
        <p:nvSpPr>
          <p:cNvPr id="5" name="Ellipse 4">
            <a:extLst>
              <a:ext uri="{FF2B5EF4-FFF2-40B4-BE49-F238E27FC236}">
                <a16:creationId xmlns:a16="http://schemas.microsoft.com/office/drawing/2014/main" id="{38C47A7C-F84A-4F02-8469-06E3953FA808}"/>
              </a:ext>
            </a:extLst>
          </p:cNvPr>
          <p:cNvSpPr/>
          <p:nvPr/>
        </p:nvSpPr>
        <p:spPr>
          <a:xfrm>
            <a:off x="5210355" y="4278702"/>
            <a:ext cx="1431985" cy="160451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Pfeil: nach rechts 5">
            <a:extLst>
              <a:ext uri="{FF2B5EF4-FFF2-40B4-BE49-F238E27FC236}">
                <a16:creationId xmlns:a16="http://schemas.microsoft.com/office/drawing/2014/main" id="{4B1C8C99-69BA-444E-8CFD-06B13B6AF2C4}"/>
              </a:ext>
            </a:extLst>
          </p:cNvPr>
          <p:cNvSpPr/>
          <p:nvPr/>
        </p:nvSpPr>
        <p:spPr>
          <a:xfrm>
            <a:off x="2898475" y="4692771"/>
            <a:ext cx="2173857" cy="5003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57235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652792"/>
          </a:xfrm>
        </p:spPr>
        <p:txBody>
          <a:bodyPr>
            <a:normAutofit fontScale="90000"/>
          </a:bodyPr>
          <a:lstStyle/>
          <a:p>
            <a:r>
              <a:rPr lang="de-DE" sz="3600" b="1" dirty="0"/>
              <a:t>Fragen, die im Handlungsfeld Kulturarbeit gestellt werden:</a:t>
            </a:r>
          </a:p>
        </p:txBody>
      </p:sp>
      <p:sp>
        <p:nvSpPr>
          <p:cNvPr id="3" name="Inhaltsplatzhalter 2"/>
          <p:cNvSpPr>
            <a:spLocks noGrp="1"/>
          </p:cNvSpPr>
          <p:nvPr>
            <p:ph idx="1"/>
          </p:nvPr>
        </p:nvSpPr>
        <p:spPr>
          <a:xfrm>
            <a:off x="838200" y="1173193"/>
            <a:ext cx="10515600" cy="4986518"/>
          </a:xfrm>
        </p:spPr>
        <p:txBody>
          <a:bodyPr>
            <a:normAutofit/>
          </a:bodyPr>
          <a:lstStyle/>
          <a:p>
            <a:r>
              <a:rPr lang="de-DE" dirty="0"/>
              <a:t>Wie kommt es zur Zusammenarbeit zwischen unterschiedlichen Künstlern bzw. kulturbegeisterten Personen?</a:t>
            </a:r>
          </a:p>
          <a:p>
            <a:r>
              <a:rPr lang="de-DE" dirty="0">
                <a:sym typeface="Wingdings" panose="05000000000000000000" pitchFamily="2" charset="2"/>
              </a:rPr>
              <a:t> z.B. UNLABEL als interdisziplinäre inklusive Künstlergruppe</a:t>
            </a:r>
            <a:endParaRPr lang="de-DE" dirty="0"/>
          </a:p>
          <a:p>
            <a:endParaRPr lang="de-DE" dirty="0"/>
          </a:p>
        </p:txBody>
      </p:sp>
      <p:pic>
        <p:nvPicPr>
          <p:cNvPr id="4" name="Grafik 3">
            <a:extLst>
              <a:ext uri="{FF2B5EF4-FFF2-40B4-BE49-F238E27FC236}">
                <a16:creationId xmlns:a16="http://schemas.microsoft.com/office/drawing/2014/main" id="{FDF9D8C7-21D7-4776-A0C5-998AF7254306}"/>
              </a:ext>
            </a:extLst>
          </p:cNvPr>
          <p:cNvPicPr>
            <a:picLocks noChangeAspect="1"/>
          </p:cNvPicPr>
          <p:nvPr/>
        </p:nvPicPr>
        <p:blipFill>
          <a:blip r:embed="rId2"/>
          <a:stretch>
            <a:fillRect/>
          </a:stretch>
        </p:blipFill>
        <p:spPr>
          <a:xfrm>
            <a:off x="4502989" y="2692787"/>
            <a:ext cx="7067908" cy="3973758"/>
          </a:xfrm>
          <a:prstGeom prst="rect">
            <a:avLst/>
          </a:prstGeom>
        </p:spPr>
      </p:pic>
    </p:spTree>
    <p:extLst>
      <p:ext uri="{BB962C8B-B14F-4D97-AF65-F5344CB8AC3E}">
        <p14:creationId xmlns:p14="http://schemas.microsoft.com/office/powerpoint/2010/main" val="3114443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652792"/>
          </a:xfrm>
        </p:spPr>
        <p:txBody>
          <a:bodyPr>
            <a:normAutofit fontScale="90000"/>
          </a:bodyPr>
          <a:lstStyle/>
          <a:p>
            <a:r>
              <a:rPr lang="de-DE" sz="3600" b="1" dirty="0"/>
              <a:t>Fragen, die im Handlungsfeld Kulturarbeit gestellt werden:</a:t>
            </a:r>
            <a:endParaRPr lang="de-DE" sz="3600" dirty="0"/>
          </a:p>
        </p:txBody>
      </p:sp>
      <p:sp>
        <p:nvSpPr>
          <p:cNvPr id="3" name="Inhaltsplatzhalter 2"/>
          <p:cNvSpPr>
            <a:spLocks noGrp="1"/>
          </p:cNvSpPr>
          <p:nvPr>
            <p:ph idx="1"/>
          </p:nvPr>
        </p:nvSpPr>
        <p:spPr>
          <a:xfrm>
            <a:off x="838200" y="1190446"/>
            <a:ext cx="10515600" cy="4986518"/>
          </a:xfrm>
        </p:spPr>
        <p:txBody>
          <a:bodyPr>
            <a:normAutofit/>
          </a:bodyPr>
          <a:lstStyle/>
          <a:p>
            <a:r>
              <a:rPr lang="de-DE" dirty="0"/>
              <a:t>Wie entstehen inklusive Strukturen für kulturelle Teilhabe?</a:t>
            </a:r>
          </a:p>
          <a:p>
            <a:r>
              <a:rPr lang="de-DE" dirty="0">
                <a:sym typeface="Wingdings" panose="05000000000000000000" pitchFamily="2" charset="2"/>
              </a:rPr>
              <a:t> vgl. das Positionspapier von EUCREA e.V.</a:t>
            </a:r>
          </a:p>
          <a:p>
            <a:pPr marL="0" indent="0">
              <a:buNone/>
            </a:pPr>
            <a:r>
              <a:rPr lang="de-DE" dirty="0"/>
              <a:t>                                                                                                 </a:t>
            </a:r>
          </a:p>
        </p:txBody>
      </p:sp>
      <p:pic>
        <p:nvPicPr>
          <p:cNvPr id="4" name="Grafik 3">
            <a:extLst>
              <a:ext uri="{FF2B5EF4-FFF2-40B4-BE49-F238E27FC236}">
                <a16:creationId xmlns:a16="http://schemas.microsoft.com/office/drawing/2014/main" id="{86484439-A5F3-4C2C-B53D-88605A87652F}"/>
              </a:ext>
            </a:extLst>
          </p:cNvPr>
          <p:cNvPicPr>
            <a:picLocks noChangeAspect="1"/>
          </p:cNvPicPr>
          <p:nvPr/>
        </p:nvPicPr>
        <p:blipFill>
          <a:blip r:embed="rId2"/>
          <a:stretch>
            <a:fillRect/>
          </a:stretch>
        </p:blipFill>
        <p:spPr>
          <a:xfrm>
            <a:off x="4261449" y="2315416"/>
            <a:ext cx="7430217" cy="4177458"/>
          </a:xfrm>
          <a:prstGeom prst="rect">
            <a:avLst/>
          </a:prstGeom>
        </p:spPr>
      </p:pic>
    </p:spTree>
    <p:extLst>
      <p:ext uri="{BB962C8B-B14F-4D97-AF65-F5344CB8AC3E}">
        <p14:creationId xmlns:p14="http://schemas.microsoft.com/office/powerpoint/2010/main" val="497066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652792"/>
          </a:xfrm>
        </p:spPr>
        <p:txBody>
          <a:bodyPr>
            <a:normAutofit fontScale="90000"/>
          </a:bodyPr>
          <a:lstStyle/>
          <a:p>
            <a:r>
              <a:rPr lang="de-DE" sz="3600" b="1" dirty="0"/>
              <a:t>Fragen, die im Handlungsfeld Kulturarbeit gestellt werden:</a:t>
            </a:r>
            <a:endParaRPr lang="de-DE" sz="3600" dirty="0"/>
          </a:p>
        </p:txBody>
      </p:sp>
      <p:sp>
        <p:nvSpPr>
          <p:cNvPr id="3" name="Inhaltsplatzhalter 2"/>
          <p:cNvSpPr>
            <a:spLocks noGrp="1"/>
          </p:cNvSpPr>
          <p:nvPr>
            <p:ph idx="1"/>
          </p:nvPr>
        </p:nvSpPr>
        <p:spPr>
          <a:xfrm>
            <a:off x="838200" y="1190446"/>
            <a:ext cx="10515600" cy="4986518"/>
          </a:xfrm>
        </p:spPr>
        <p:txBody>
          <a:bodyPr>
            <a:normAutofit/>
          </a:bodyPr>
          <a:lstStyle/>
          <a:p>
            <a:r>
              <a:rPr lang="de-DE" dirty="0"/>
              <a:t>Was macht die Zusammenarbeit zwischen Kulturinstitutionen und Schule oder SBBZ aus? </a:t>
            </a:r>
          </a:p>
          <a:p>
            <a:r>
              <a:rPr lang="de-DE" dirty="0"/>
              <a:t>-- &gt; z.B.  Modellprogramm Kulturagenten für Kreative Schulen</a:t>
            </a:r>
          </a:p>
          <a:p>
            <a:endParaRPr lang="de-DE" dirty="0"/>
          </a:p>
        </p:txBody>
      </p:sp>
      <p:pic>
        <p:nvPicPr>
          <p:cNvPr id="4" name="Grafik 3">
            <a:extLst>
              <a:ext uri="{FF2B5EF4-FFF2-40B4-BE49-F238E27FC236}">
                <a16:creationId xmlns:a16="http://schemas.microsoft.com/office/drawing/2014/main" id="{244AF416-87E9-448D-9FF7-5B4FD503B09F}"/>
              </a:ext>
            </a:extLst>
          </p:cNvPr>
          <p:cNvPicPr>
            <a:picLocks noChangeAspect="1"/>
          </p:cNvPicPr>
          <p:nvPr/>
        </p:nvPicPr>
        <p:blipFill>
          <a:blip r:embed="rId2"/>
          <a:stretch>
            <a:fillRect/>
          </a:stretch>
        </p:blipFill>
        <p:spPr>
          <a:xfrm>
            <a:off x="5020574" y="2984080"/>
            <a:ext cx="5635923" cy="3003625"/>
          </a:xfrm>
          <a:prstGeom prst="rect">
            <a:avLst/>
          </a:prstGeom>
        </p:spPr>
      </p:pic>
    </p:spTree>
    <p:extLst>
      <p:ext uri="{BB962C8B-B14F-4D97-AF65-F5344CB8AC3E}">
        <p14:creationId xmlns:p14="http://schemas.microsoft.com/office/powerpoint/2010/main" val="3827839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652792"/>
          </a:xfrm>
        </p:spPr>
        <p:txBody>
          <a:bodyPr>
            <a:normAutofit fontScale="90000"/>
          </a:bodyPr>
          <a:lstStyle/>
          <a:p>
            <a:r>
              <a:rPr lang="de-DE" sz="3600" b="1" dirty="0"/>
              <a:t>Fragen, die im Handlungsfeld Kulturarbeit gestellt werden:</a:t>
            </a:r>
            <a:endParaRPr lang="de-DE" sz="3600" dirty="0"/>
          </a:p>
        </p:txBody>
      </p:sp>
      <p:sp>
        <p:nvSpPr>
          <p:cNvPr id="3" name="Inhaltsplatzhalter 2"/>
          <p:cNvSpPr>
            <a:spLocks noGrp="1"/>
          </p:cNvSpPr>
          <p:nvPr>
            <p:ph idx="1"/>
          </p:nvPr>
        </p:nvSpPr>
        <p:spPr>
          <a:xfrm>
            <a:off x="838200" y="1190446"/>
            <a:ext cx="10515600" cy="4986518"/>
          </a:xfrm>
        </p:spPr>
        <p:txBody>
          <a:bodyPr>
            <a:normAutofit/>
          </a:bodyPr>
          <a:lstStyle/>
          <a:p>
            <a:r>
              <a:rPr lang="de-DE" dirty="0"/>
              <a:t>Wie müssen kulturelle Angebote gestaltet sein, damit sie für sehr unterschiedliche Zielgruppen offen sein können?</a:t>
            </a:r>
          </a:p>
          <a:p>
            <a:r>
              <a:rPr lang="de-DE" dirty="0"/>
              <a:t>--&gt; z.B. die Bemühungen um inklusive Umgestaltungen in Museen:</a:t>
            </a:r>
          </a:p>
          <a:p>
            <a:endParaRPr lang="de-DE" dirty="0"/>
          </a:p>
          <a:p>
            <a:endParaRPr lang="de-DE" dirty="0"/>
          </a:p>
        </p:txBody>
      </p:sp>
      <p:pic>
        <p:nvPicPr>
          <p:cNvPr id="5" name="Grafik 4">
            <a:extLst>
              <a:ext uri="{FF2B5EF4-FFF2-40B4-BE49-F238E27FC236}">
                <a16:creationId xmlns:a16="http://schemas.microsoft.com/office/drawing/2014/main" id="{593E0D25-9BA6-49A0-9C42-C87A5C64D5EA}"/>
              </a:ext>
            </a:extLst>
          </p:cNvPr>
          <p:cNvPicPr>
            <a:picLocks noChangeAspect="1"/>
          </p:cNvPicPr>
          <p:nvPr/>
        </p:nvPicPr>
        <p:blipFill>
          <a:blip r:embed="rId2"/>
          <a:stretch>
            <a:fillRect/>
          </a:stretch>
        </p:blipFill>
        <p:spPr>
          <a:xfrm>
            <a:off x="4968814" y="2795267"/>
            <a:ext cx="7223185" cy="4061059"/>
          </a:xfrm>
          <a:prstGeom prst="rect">
            <a:avLst/>
          </a:prstGeom>
        </p:spPr>
      </p:pic>
      <p:sp>
        <p:nvSpPr>
          <p:cNvPr id="6" name="Pfeil: nach rechts 5">
            <a:extLst>
              <a:ext uri="{FF2B5EF4-FFF2-40B4-BE49-F238E27FC236}">
                <a16:creationId xmlns:a16="http://schemas.microsoft.com/office/drawing/2014/main" id="{28C886EE-0E52-4A4F-A6B6-4FA7D5AA2AE2}"/>
              </a:ext>
            </a:extLst>
          </p:cNvPr>
          <p:cNvSpPr/>
          <p:nvPr/>
        </p:nvSpPr>
        <p:spPr>
          <a:xfrm>
            <a:off x="7953555" y="5667554"/>
            <a:ext cx="1690777" cy="37093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8B2F2D48-08B6-49CD-A825-EEE7BD83DB58}"/>
              </a:ext>
            </a:extLst>
          </p:cNvPr>
          <p:cNvSpPr/>
          <p:nvPr/>
        </p:nvSpPr>
        <p:spPr>
          <a:xfrm>
            <a:off x="8995913" y="4354666"/>
            <a:ext cx="2484407" cy="2501660"/>
          </a:xfrm>
          <a:prstGeom prst="ellipse">
            <a:avLst/>
          </a:prstGeom>
          <a:noFill/>
          <a:ln w="571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6761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t>Theoretische Annahmen, die gemacht werden: </a:t>
            </a:r>
          </a:p>
        </p:txBody>
      </p:sp>
      <p:sp>
        <p:nvSpPr>
          <p:cNvPr id="3" name="Inhaltsplatzhalter 2"/>
          <p:cNvSpPr>
            <a:spLocks noGrp="1"/>
          </p:cNvSpPr>
          <p:nvPr>
            <p:ph idx="1"/>
          </p:nvPr>
        </p:nvSpPr>
        <p:spPr>
          <a:solidFill>
            <a:schemeClr val="accent6">
              <a:lumMod val="60000"/>
              <a:lumOff val="40000"/>
            </a:schemeClr>
          </a:solidFill>
        </p:spPr>
        <p:txBody>
          <a:bodyPr>
            <a:normAutofit/>
          </a:bodyPr>
          <a:lstStyle/>
          <a:p>
            <a:pPr marL="457200" lvl="1" indent="0">
              <a:buNone/>
            </a:pPr>
            <a:r>
              <a:rPr lang="de-DE" sz="2800" dirty="0"/>
              <a:t>Kulturarbeit im sonderpädagogischen Kontext hat ein großes Potenzial im Bereich von</a:t>
            </a:r>
          </a:p>
          <a:p>
            <a:pPr lvl="1"/>
            <a:endParaRPr lang="de-DE" sz="2600" dirty="0"/>
          </a:p>
          <a:p>
            <a:pPr lvl="2"/>
            <a:r>
              <a:rPr lang="de-DE" sz="2800" dirty="0"/>
              <a:t>Vermittlung ästhetischer Erfahrungen</a:t>
            </a:r>
          </a:p>
          <a:p>
            <a:pPr lvl="2"/>
            <a:r>
              <a:rPr lang="de-DE" sz="2800" dirty="0"/>
              <a:t>Vitalität ( im Sinne D. Sterns)</a:t>
            </a:r>
          </a:p>
          <a:p>
            <a:pPr lvl="2"/>
            <a:r>
              <a:rPr lang="de-DE" sz="2800" dirty="0"/>
              <a:t>Selbstwirksamkeit</a:t>
            </a:r>
          </a:p>
          <a:p>
            <a:pPr lvl="2"/>
            <a:r>
              <a:rPr lang="de-DE" sz="2800" dirty="0"/>
              <a:t>Persönlichkeitsentwicklung</a:t>
            </a:r>
          </a:p>
          <a:p>
            <a:pPr lvl="2"/>
            <a:r>
              <a:rPr lang="de-DE" sz="2800" dirty="0"/>
              <a:t>Sozialen Kompetenzen</a:t>
            </a:r>
          </a:p>
          <a:p>
            <a:pPr lvl="1"/>
            <a:endParaRPr lang="de-DE" dirty="0"/>
          </a:p>
        </p:txBody>
      </p:sp>
    </p:spTree>
    <p:extLst>
      <p:ext uri="{BB962C8B-B14F-4D97-AF65-F5344CB8AC3E}">
        <p14:creationId xmlns:p14="http://schemas.microsoft.com/office/powerpoint/2010/main" val="3467330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t>Theoretische Annahmen, die gemacht werden: </a:t>
            </a:r>
          </a:p>
        </p:txBody>
      </p:sp>
      <p:sp>
        <p:nvSpPr>
          <p:cNvPr id="3" name="Inhaltsplatzhalter 2"/>
          <p:cNvSpPr>
            <a:spLocks noGrp="1"/>
          </p:cNvSpPr>
          <p:nvPr>
            <p:ph idx="1"/>
          </p:nvPr>
        </p:nvSpPr>
        <p:spPr>
          <a:solidFill>
            <a:schemeClr val="accent6">
              <a:lumMod val="60000"/>
              <a:lumOff val="40000"/>
            </a:schemeClr>
          </a:solidFill>
        </p:spPr>
        <p:txBody>
          <a:bodyPr>
            <a:normAutofit lnSpcReduction="10000"/>
          </a:bodyPr>
          <a:lstStyle/>
          <a:p>
            <a:r>
              <a:rPr lang="de-DE" sz="3000" dirty="0"/>
              <a:t>Dabei geht es auch um …</a:t>
            </a:r>
          </a:p>
          <a:p>
            <a:pPr lvl="2"/>
            <a:endParaRPr lang="de-DE" sz="2800" dirty="0"/>
          </a:p>
          <a:p>
            <a:pPr lvl="3"/>
            <a:r>
              <a:rPr lang="de-DE" sz="2800" dirty="0"/>
              <a:t>Bildungsfähigkeit</a:t>
            </a:r>
          </a:p>
          <a:p>
            <a:pPr lvl="3"/>
            <a:r>
              <a:rPr lang="de-DE" sz="2800" dirty="0"/>
              <a:t>Normalisierung</a:t>
            </a:r>
          </a:p>
          <a:p>
            <a:pPr lvl="3"/>
            <a:r>
              <a:rPr lang="de-DE" sz="2800" dirty="0"/>
              <a:t>Teilhabe</a:t>
            </a:r>
          </a:p>
          <a:p>
            <a:pPr lvl="3"/>
            <a:r>
              <a:rPr lang="de-DE" sz="2800" dirty="0"/>
              <a:t>Produktive Irritation</a:t>
            </a:r>
          </a:p>
          <a:p>
            <a:pPr lvl="3"/>
            <a:r>
              <a:rPr lang="de-DE" sz="2800" dirty="0"/>
              <a:t>Fachlichkeit</a:t>
            </a:r>
          </a:p>
          <a:p>
            <a:pPr lvl="3"/>
            <a:r>
              <a:rPr lang="de-DE" sz="2800" dirty="0"/>
              <a:t>Öffentlichkeit</a:t>
            </a:r>
          </a:p>
          <a:p>
            <a:pPr lvl="1"/>
            <a:endParaRPr lang="de-DE" dirty="0"/>
          </a:p>
          <a:p>
            <a:pPr lvl="1"/>
            <a:r>
              <a:rPr lang="de-DE" dirty="0"/>
              <a:t> nach Bielenberg, 1999</a:t>
            </a:r>
          </a:p>
        </p:txBody>
      </p:sp>
    </p:spTree>
    <p:extLst>
      <p:ext uri="{BB962C8B-B14F-4D97-AF65-F5344CB8AC3E}">
        <p14:creationId xmlns:p14="http://schemas.microsoft.com/office/powerpoint/2010/main" val="3379915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66CE47-4CD5-4D2F-A124-6960BDB67276}"/>
              </a:ext>
            </a:extLst>
          </p:cNvPr>
          <p:cNvSpPr>
            <a:spLocks noGrp="1"/>
          </p:cNvSpPr>
          <p:nvPr>
            <p:ph type="title"/>
          </p:nvPr>
        </p:nvSpPr>
        <p:spPr/>
        <p:txBody>
          <a:bodyPr>
            <a:normAutofit fontScale="90000"/>
          </a:bodyPr>
          <a:lstStyle/>
          <a:p>
            <a:br>
              <a:rPr lang="de-DE" dirty="0"/>
            </a:br>
            <a:r>
              <a:rPr lang="de-DE" dirty="0"/>
              <a:t>Ein Fazit: </a:t>
            </a:r>
            <a:br>
              <a:rPr lang="de-DE" dirty="0"/>
            </a:br>
            <a:endParaRPr lang="de-DE" dirty="0"/>
          </a:p>
        </p:txBody>
      </p:sp>
      <p:sp>
        <p:nvSpPr>
          <p:cNvPr id="3" name="Inhaltsplatzhalter 2">
            <a:extLst>
              <a:ext uri="{FF2B5EF4-FFF2-40B4-BE49-F238E27FC236}">
                <a16:creationId xmlns:a16="http://schemas.microsoft.com/office/drawing/2014/main" id="{FA39F55A-302A-4D60-BAD7-96FBEFD6EEB6}"/>
              </a:ext>
            </a:extLst>
          </p:cNvPr>
          <p:cNvSpPr>
            <a:spLocks noGrp="1"/>
          </p:cNvSpPr>
          <p:nvPr>
            <p:ph idx="1"/>
          </p:nvPr>
        </p:nvSpPr>
        <p:spPr>
          <a:solidFill>
            <a:schemeClr val="accent6">
              <a:lumMod val="60000"/>
              <a:lumOff val="40000"/>
            </a:schemeClr>
          </a:solidFill>
        </p:spPr>
        <p:txBody>
          <a:bodyPr/>
          <a:lstStyle/>
          <a:p>
            <a:r>
              <a:rPr lang="de-DE" dirty="0"/>
              <a:t>„Kulturelle Bildung mit Menschen mit Behinderung ist ein im Wandel befindliches Arbeitsfeld, das Kunst und Kultur als Mittel zur selbstgestalteten Lebensführung, zu kultureller Teilhabe und zu inklusiven Erfahrungen zur Verfügung stellt.“</a:t>
            </a:r>
          </a:p>
          <a:p>
            <a:endParaRPr lang="de-DE" dirty="0"/>
          </a:p>
          <a:p>
            <a:pPr lvl="7"/>
            <a:r>
              <a:rPr lang="de-DE" sz="1400" dirty="0"/>
              <a:t>E. Braun (2012): in : Handbuch kulturelle Bildung , </a:t>
            </a:r>
            <a:r>
              <a:rPr lang="de-DE" sz="1400" dirty="0" err="1"/>
              <a:t>kopaed</a:t>
            </a:r>
            <a:r>
              <a:rPr lang="de-DE" sz="1400" dirty="0"/>
              <a:t>-Verlag München, S. 828</a:t>
            </a:r>
          </a:p>
        </p:txBody>
      </p:sp>
    </p:spTree>
    <p:extLst>
      <p:ext uri="{BB962C8B-B14F-4D97-AF65-F5344CB8AC3E}">
        <p14:creationId xmlns:p14="http://schemas.microsoft.com/office/powerpoint/2010/main" val="4218304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069233-268F-4601-90BE-87DEBF5C3E87}"/>
              </a:ext>
            </a:extLst>
          </p:cNvPr>
          <p:cNvSpPr>
            <a:spLocks noGrp="1"/>
          </p:cNvSpPr>
          <p:nvPr>
            <p:ph type="title"/>
          </p:nvPr>
        </p:nvSpPr>
        <p:spPr>
          <a:xfrm>
            <a:off x="838200" y="451388"/>
            <a:ext cx="10515600" cy="514769"/>
          </a:xfrm>
        </p:spPr>
        <p:txBody>
          <a:bodyPr>
            <a:normAutofit fontScale="90000"/>
          </a:bodyPr>
          <a:lstStyle/>
          <a:p>
            <a:br>
              <a:rPr lang="de-DE" sz="3100" b="1" dirty="0"/>
            </a:br>
            <a:r>
              <a:rPr lang="de-DE" sz="3100" b="1" dirty="0"/>
              <a:t>Zu  den „Formalia“ im Studium Master Lehramt Sonderpädagogik:</a:t>
            </a:r>
            <a:br>
              <a:rPr lang="de-DE" sz="3600" dirty="0"/>
            </a:br>
            <a:endParaRPr lang="de-DE" sz="3600" b="1" dirty="0"/>
          </a:p>
        </p:txBody>
      </p:sp>
      <p:sp>
        <p:nvSpPr>
          <p:cNvPr id="3" name="Inhaltsplatzhalter 2">
            <a:extLst>
              <a:ext uri="{FF2B5EF4-FFF2-40B4-BE49-F238E27FC236}">
                <a16:creationId xmlns:a16="http://schemas.microsoft.com/office/drawing/2014/main" id="{9085ACAA-582E-487E-A736-0C7143BC39F3}"/>
              </a:ext>
            </a:extLst>
          </p:cNvPr>
          <p:cNvSpPr>
            <a:spLocks noGrp="1"/>
          </p:cNvSpPr>
          <p:nvPr>
            <p:ph idx="1"/>
          </p:nvPr>
        </p:nvSpPr>
        <p:spPr>
          <a:xfrm>
            <a:off x="838200" y="966157"/>
            <a:ext cx="10515600" cy="5210805"/>
          </a:xfrm>
          <a:solidFill>
            <a:schemeClr val="accent6">
              <a:lumMod val="40000"/>
              <a:lumOff val="60000"/>
            </a:schemeClr>
          </a:solidFill>
          <a:ln>
            <a:solidFill>
              <a:schemeClr val="accent1">
                <a:lumMod val="75000"/>
              </a:schemeClr>
            </a:solidFill>
          </a:ln>
        </p:spPr>
        <p:txBody>
          <a:bodyPr>
            <a:normAutofit fontScale="40000" lnSpcReduction="20000"/>
          </a:bodyPr>
          <a:lstStyle/>
          <a:p>
            <a:pPr marL="0" indent="0">
              <a:buNone/>
            </a:pPr>
            <a:endParaRPr lang="de-DE" sz="3600" b="1" dirty="0"/>
          </a:p>
          <a:p>
            <a:pPr marL="0" indent="0">
              <a:buNone/>
            </a:pPr>
            <a:r>
              <a:rPr lang="de-DE" sz="3600" b="1" dirty="0"/>
              <a:t>Auszug aus der Studien – und Prüfungsordnung:</a:t>
            </a:r>
            <a:br>
              <a:rPr lang="de-DE" sz="3600" b="1" dirty="0"/>
            </a:br>
            <a:endParaRPr lang="de-DE" sz="3400" b="1" dirty="0"/>
          </a:p>
          <a:p>
            <a:r>
              <a:rPr lang="de-DE" sz="3400" b="1" dirty="0"/>
              <a:t>Lehrveranstaltungen (8 ECTSP): </a:t>
            </a:r>
            <a:endParaRPr lang="de-DE" sz="3400" dirty="0"/>
          </a:p>
          <a:p>
            <a:r>
              <a:rPr lang="de-DE" sz="3400" dirty="0"/>
              <a:t>Zu besuchen sind zwei Lehrveranstaltungen aus den Inhaltsbereichen (1) bis (4) sowie zwei </a:t>
            </a:r>
            <a:r>
              <a:rPr lang="de-DE" sz="3400" dirty="0" err="1"/>
              <a:t>Lehrveranstaltun</a:t>
            </a:r>
            <a:r>
              <a:rPr lang="de-DE" sz="3400" dirty="0"/>
              <a:t>-gen aus den Inhaltsbereichen (5) bis (6) mit jeweils 2 ECTSP. </a:t>
            </a:r>
          </a:p>
          <a:p>
            <a:r>
              <a:rPr lang="de-DE" sz="3400" b="1" dirty="0"/>
              <a:t>Theorie der Kulturarbeit </a:t>
            </a:r>
            <a:endParaRPr lang="de-DE" sz="3400" dirty="0"/>
          </a:p>
          <a:p>
            <a:r>
              <a:rPr lang="de-DE" sz="3400" dirty="0"/>
              <a:t>(1) Einführung in Kulturarbeit und Kulturwissenschaft in Bezug zu sonderpädagogischen Handlungsfeldern (2 ECTSP) </a:t>
            </a:r>
          </a:p>
          <a:p>
            <a:r>
              <a:rPr lang="de-DE" sz="3400" dirty="0"/>
              <a:t>(2) Analyse und Beschreibung von Wirkungszusammenhängen kultureller Praxis in sonderpädagogischen Handlungsfeldern (z.B. mit Musik, Kunst, Theater) (2 ECTSP) </a:t>
            </a:r>
          </a:p>
          <a:p>
            <a:r>
              <a:rPr lang="de-DE" sz="3400" dirty="0"/>
              <a:t>(3) Grundfragen adressatenspezifischer Kulturarbeit (auch unter Berücksichtigung heterogener Gruppen) (2 ECTSP) </a:t>
            </a:r>
          </a:p>
          <a:p>
            <a:r>
              <a:rPr lang="de-DE" sz="3400" dirty="0"/>
              <a:t>(4) Einführung in institutionelle Systeme und Formen der sozialen Kulturarbeit (2 ECTSP) </a:t>
            </a:r>
          </a:p>
          <a:p>
            <a:endParaRPr lang="de-DE" sz="3400" dirty="0"/>
          </a:p>
          <a:p>
            <a:r>
              <a:rPr lang="de-DE" sz="3400" b="1" dirty="0"/>
              <a:t>Angewandte Kulturarbeit </a:t>
            </a:r>
            <a:endParaRPr lang="de-DE" sz="3400" dirty="0"/>
          </a:p>
          <a:p>
            <a:r>
              <a:rPr lang="de-DE" sz="3400" dirty="0"/>
              <a:t>(5) Didaktik künstlerischer/ kultureller Praxis in sonderpädagogischen Handlungsfeldern (z.B. Musik, Kunst, Tanz, Theater sowie weitere Medien der künstlerischen Performance mit entsprechenden </a:t>
            </a:r>
            <a:r>
              <a:rPr lang="de-DE" sz="3400" dirty="0" err="1"/>
              <a:t>Adressatengrup-pen</a:t>
            </a:r>
            <a:r>
              <a:rPr lang="de-DE" sz="3400" dirty="0"/>
              <a:t>) (2 ECTSP) </a:t>
            </a:r>
          </a:p>
          <a:p>
            <a:endParaRPr lang="de-DE" sz="3400" dirty="0"/>
          </a:p>
          <a:p>
            <a:r>
              <a:rPr lang="de-DE" sz="3400" b="1" dirty="0"/>
              <a:t>Management in der sonderpädagogischen Kulturarbeit </a:t>
            </a:r>
            <a:endParaRPr lang="de-DE" sz="3400" dirty="0"/>
          </a:p>
          <a:p>
            <a:r>
              <a:rPr lang="de-DE" sz="3400" dirty="0"/>
              <a:t>(6) Einführung in Grundlagen des Managements, der Planung und Durchführung von kulturellen Projekten. (2 ECTSP) </a:t>
            </a:r>
          </a:p>
          <a:p>
            <a:r>
              <a:rPr lang="de-DE" sz="3400" dirty="0"/>
              <a:t>	</a:t>
            </a:r>
          </a:p>
          <a:p>
            <a:endParaRPr lang="de-DE" dirty="0"/>
          </a:p>
        </p:txBody>
      </p:sp>
    </p:spTree>
    <p:extLst>
      <p:ext uri="{BB962C8B-B14F-4D97-AF65-F5344CB8AC3E}">
        <p14:creationId xmlns:p14="http://schemas.microsoft.com/office/powerpoint/2010/main" val="818325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069233-268F-4601-90BE-87DEBF5C3E87}"/>
              </a:ext>
            </a:extLst>
          </p:cNvPr>
          <p:cNvSpPr>
            <a:spLocks noGrp="1"/>
          </p:cNvSpPr>
          <p:nvPr>
            <p:ph type="title"/>
          </p:nvPr>
        </p:nvSpPr>
        <p:spPr>
          <a:xfrm>
            <a:off x="838200" y="451388"/>
            <a:ext cx="10515600" cy="514769"/>
          </a:xfrm>
        </p:spPr>
        <p:txBody>
          <a:bodyPr>
            <a:normAutofit fontScale="90000"/>
          </a:bodyPr>
          <a:lstStyle/>
          <a:p>
            <a:br>
              <a:rPr lang="de-DE" sz="3600" dirty="0"/>
            </a:br>
            <a:r>
              <a:rPr lang="de-DE" sz="3600" b="1" dirty="0"/>
              <a:t>Zu  den „Formalia“ im Studium Master Soziale Arbeit:</a:t>
            </a:r>
            <a:br>
              <a:rPr lang="de-DE" sz="3600" b="1" dirty="0"/>
            </a:br>
            <a:endParaRPr lang="de-DE" sz="3600" b="1" dirty="0"/>
          </a:p>
        </p:txBody>
      </p:sp>
      <p:sp>
        <p:nvSpPr>
          <p:cNvPr id="3" name="Inhaltsplatzhalter 2">
            <a:extLst>
              <a:ext uri="{FF2B5EF4-FFF2-40B4-BE49-F238E27FC236}">
                <a16:creationId xmlns:a16="http://schemas.microsoft.com/office/drawing/2014/main" id="{9085ACAA-582E-487E-A736-0C7143BC39F3}"/>
              </a:ext>
            </a:extLst>
          </p:cNvPr>
          <p:cNvSpPr>
            <a:spLocks noGrp="1"/>
          </p:cNvSpPr>
          <p:nvPr>
            <p:ph idx="1"/>
          </p:nvPr>
        </p:nvSpPr>
        <p:spPr>
          <a:xfrm>
            <a:off x="838200" y="966157"/>
            <a:ext cx="10515600" cy="5210805"/>
          </a:xfrm>
          <a:solidFill>
            <a:schemeClr val="accent6">
              <a:lumMod val="40000"/>
              <a:lumOff val="60000"/>
            </a:schemeClr>
          </a:solidFill>
          <a:ln>
            <a:solidFill>
              <a:schemeClr val="accent1">
                <a:lumMod val="75000"/>
              </a:schemeClr>
            </a:solidFill>
          </a:ln>
        </p:spPr>
        <p:txBody>
          <a:bodyPr>
            <a:normAutofit/>
          </a:bodyPr>
          <a:lstStyle/>
          <a:p>
            <a:pPr marL="0" indent="0">
              <a:buNone/>
            </a:pPr>
            <a:endParaRPr lang="de-DE" sz="3600" b="1" dirty="0"/>
          </a:p>
          <a:p>
            <a:pPr marL="0" indent="0">
              <a:buNone/>
            </a:pPr>
            <a:r>
              <a:rPr lang="de-DE" sz="2400" dirty="0"/>
              <a:t>Kulturarbeit und kulturelle Teilhabe ist einer der möglichen Profilbereiche in den Modulen 6 und 7 </a:t>
            </a:r>
          </a:p>
          <a:p>
            <a:pPr marL="0" indent="0">
              <a:buNone/>
            </a:pPr>
            <a:r>
              <a:rPr lang="de-DE" sz="2000" dirty="0"/>
              <a:t>Veranstaltungen, die für den Profilbereich des Masterstudienganges Soziale Arbeit geöffnet sind, sind dementsprechend im LSF gekennzeichnet ( vgl. Gliederung des Lehrangebotes auf der vorigen Folie)</a:t>
            </a:r>
          </a:p>
          <a:p>
            <a:pPr marL="0" indent="0">
              <a:buNone/>
            </a:pPr>
            <a:r>
              <a:rPr lang="de-DE" sz="2000" dirty="0"/>
              <a:t>Im Profilbereich sind 9 ECTS an Seminarleistungen zu erbringen.</a:t>
            </a:r>
          </a:p>
          <a:p>
            <a:r>
              <a:rPr lang="de-DE" sz="2000" dirty="0"/>
              <a:t>	Für die Modulprüfung , die einen Umfang von 3 ECTS hat, gelten inhaltlich die gleichen Hinweise wie im Lehramtsstudiengang ( vgl. folgende Folie)</a:t>
            </a:r>
          </a:p>
          <a:p>
            <a:endParaRPr lang="de-DE" dirty="0"/>
          </a:p>
        </p:txBody>
      </p:sp>
    </p:spTree>
    <p:extLst>
      <p:ext uri="{BB962C8B-B14F-4D97-AF65-F5344CB8AC3E}">
        <p14:creationId xmlns:p14="http://schemas.microsoft.com/office/powerpoint/2010/main" val="3305316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Kulturarbeit im sonderpädagogischen Kontext</a:t>
            </a:r>
          </a:p>
        </p:txBody>
      </p:sp>
      <p:sp>
        <p:nvSpPr>
          <p:cNvPr id="3" name="Inhaltsplatzhalter 2"/>
          <p:cNvSpPr>
            <a:spLocks noGrp="1"/>
          </p:cNvSpPr>
          <p:nvPr>
            <p:ph idx="1"/>
          </p:nvPr>
        </p:nvSpPr>
        <p:spPr>
          <a:solidFill>
            <a:schemeClr val="accent6">
              <a:lumMod val="60000"/>
              <a:lumOff val="40000"/>
            </a:schemeClr>
          </a:solidFill>
        </p:spPr>
        <p:txBody>
          <a:bodyPr>
            <a:normAutofit/>
          </a:bodyPr>
          <a:lstStyle/>
          <a:p>
            <a:endParaRPr lang="de-DE" sz="3200" dirty="0"/>
          </a:p>
          <a:p>
            <a:r>
              <a:rPr lang="de-DE" sz="3200" dirty="0">
                <a:solidFill>
                  <a:schemeClr val="accent2">
                    <a:lumMod val="75000"/>
                  </a:schemeClr>
                </a:solidFill>
              </a:rPr>
              <a:t>„</a:t>
            </a:r>
            <a:r>
              <a:rPr lang="de-DE" sz="3200" b="1" dirty="0"/>
              <a:t>Querschnittsaufgabe Kulturarbeit“</a:t>
            </a:r>
          </a:p>
          <a:p>
            <a:endParaRPr lang="de-DE" sz="3200" b="1" dirty="0"/>
          </a:p>
          <a:p>
            <a:r>
              <a:rPr lang="de-DE" sz="3200" b="1" dirty="0"/>
              <a:t>Felder, die bespielt werden</a:t>
            </a:r>
            <a:r>
              <a:rPr lang="de-DE" b="1" dirty="0"/>
              <a:t>:</a:t>
            </a:r>
          </a:p>
          <a:p>
            <a:pPr lvl="1"/>
            <a:r>
              <a:rPr lang="de-DE" sz="2800" b="1" dirty="0"/>
              <a:t>Unterschiedlichste gestalterische  und künstlerische Aktivitäten:</a:t>
            </a:r>
          </a:p>
          <a:p>
            <a:pPr lvl="1"/>
            <a:endParaRPr lang="de-DE" sz="2800" dirty="0"/>
          </a:p>
          <a:p>
            <a:pPr lvl="1"/>
            <a:endParaRPr lang="de-DE" dirty="0"/>
          </a:p>
        </p:txBody>
      </p:sp>
    </p:spTree>
    <p:extLst>
      <p:ext uri="{BB962C8B-B14F-4D97-AF65-F5344CB8AC3E}">
        <p14:creationId xmlns:p14="http://schemas.microsoft.com/office/powerpoint/2010/main" val="3326185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3C49A0-909C-4C09-98BD-7E4470230CB7}"/>
              </a:ext>
            </a:extLst>
          </p:cNvPr>
          <p:cNvSpPr>
            <a:spLocks noGrp="1"/>
          </p:cNvSpPr>
          <p:nvPr>
            <p:ph type="title"/>
          </p:nvPr>
        </p:nvSpPr>
        <p:spPr>
          <a:xfrm>
            <a:off x="838200" y="365125"/>
            <a:ext cx="10515600" cy="1071789"/>
          </a:xfrm>
        </p:spPr>
        <p:txBody>
          <a:bodyPr/>
          <a:lstStyle/>
          <a:p>
            <a:r>
              <a:rPr lang="de-DE" dirty="0"/>
              <a:t>Rahmendaten zum Handlungsfeld</a:t>
            </a:r>
          </a:p>
        </p:txBody>
      </p:sp>
      <p:sp>
        <p:nvSpPr>
          <p:cNvPr id="3" name="Inhaltsplatzhalter 2">
            <a:extLst>
              <a:ext uri="{FF2B5EF4-FFF2-40B4-BE49-F238E27FC236}">
                <a16:creationId xmlns:a16="http://schemas.microsoft.com/office/drawing/2014/main" id="{B721C63B-4462-4849-B190-A89ECAA5C59C}"/>
              </a:ext>
            </a:extLst>
          </p:cNvPr>
          <p:cNvSpPr>
            <a:spLocks noGrp="1"/>
          </p:cNvSpPr>
          <p:nvPr>
            <p:ph idx="1"/>
          </p:nvPr>
        </p:nvSpPr>
        <p:spPr>
          <a:xfrm>
            <a:off x="838200" y="1436914"/>
            <a:ext cx="10515600" cy="4740049"/>
          </a:xfrm>
          <a:solidFill>
            <a:schemeClr val="accent6">
              <a:lumMod val="40000"/>
              <a:lumOff val="60000"/>
            </a:schemeClr>
          </a:solidFill>
          <a:ln>
            <a:solidFill>
              <a:schemeClr val="accent1">
                <a:lumMod val="75000"/>
              </a:schemeClr>
            </a:solidFill>
          </a:ln>
        </p:spPr>
        <p:txBody>
          <a:bodyPr>
            <a:normAutofit fontScale="77500" lnSpcReduction="20000"/>
          </a:bodyPr>
          <a:lstStyle/>
          <a:p>
            <a:r>
              <a:rPr lang="de-DE" b="1" dirty="0"/>
              <a:t>Zur Modulprüfung:</a:t>
            </a:r>
          </a:p>
          <a:p>
            <a:endParaRPr lang="de-DE" b="1" dirty="0"/>
          </a:p>
          <a:p>
            <a:r>
              <a:rPr lang="de-DE" b="1" dirty="0"/>
              <a:t>Benotete Modulprüfung (2 ECTSP im Lehramtsstudiengang, 3 ECTSP im Studiengang Soziale Arbeit): </a:t>
            </a:r>
            <a:endParaRPr lang="de-DE" dirty="0"/>
          </a:p>
          <a:p>
            <a:r>
              <a:rPr lang="de-DE" dirty="0"/>
              <a:t>Prüfungsleistungen können seminarbegleitend oder seminarunabhängig erbracht werden. Mögliche Formen sind schriftliche, theoriegeleitete Hausarbeiten (z. B. auch Analysen künstlerischer Produktionen) oder eine mediale Gestaltung mit erkennbarem theoretischem Hintergrund (z. B. Projektdokumentationen). Die Prüfungsformate werden gemeinsam mit der Dozentin/dem Dozenten festgelegt. Im ersten Semester des Handlungsfeldstudiums kann noch keine Modulprüfung abgelegt werden. 	</a:t>
            </a:r>
          </a:p>
          <a:p>
            <a:r>
              <a:rPr lang="de-DE" dirty="0"/>
              <a:t>Auf der Homepage des Handlungsfeldes Kulturarbeit befindet sich ein Merkblatt mit einigen Informationen zur Modulprüfung:</a:t>
            </a:r>
          </a:p>
          <a:p>
            <a:r>
              <a:rPr lang="de-DE" dirty="0">
                <a:solidFill>
                  <a:srgbClr val="0563C1"/>
                </a:solidFill>
                <a:hlinkClick r:id="rId2">
                  <a:extLst>
                    <a:ext uri="{A12FA001-AC4F-418D-AE19-62706E023703}">
                      <ahyp:hlinkClr xmlns:ahyp="http://schemas.microsoft.com/office/drawing/2018/hyperlinkcolor" val="tx"/>
                    </a:ext>
                  </a:extLst>
                </a:hlinkClick>
              </a:rPr>
              <a:t>https://www.ph-ludwigsburg.de/fileadmin/subsites/3b-kult-t-01/user_files/Informationen_zur_Modulpruefung_im_Handlungsfeld_Kulturarbeit.pdf</a:t>
            </a:r>
            <a:endParaRPr lang="de-DE" dirty="0"/>
          </a:p>
          <a:p>
            <a:endParaRPr lang="de-DE" dirty="0"/>
          </a:p>
        </p:txBody>
      </p:sp>
    </p:spTree>
    <p:extLst>
      <p:ext uri="{BB962C8B-B14F-4D97-AF65-F5344CB8AC3E}">
        <p14:creationId xmlns:p14="http://schemas.microsoft.com/office/powerpoint/2010/main" val="1720958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D4FBDF0-64D9-4BBC-AC00-C9C344463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5730" y="188595"/>
            <a:ext cx="4320540" cy="6480810"/>
          </a:xfrm>
          <a:prstGeom prst="rect">
            <a:avLst/>
          </a:prstGeom>
        </p:spPr>
      </p:pic>
      <p:sp>
        <p:nvSpPr>
          <p:cNvPr id="4" name="Textfeld 3">
            <a:extLst>
              <a:ext uri="{FF2B5EF4-FFF2-40B4-BE49-F238E27FC236}">
                <a16:creationId xmlns:a16="http://schemas.microsoft.com/office/drawing/2014/main" id="{FC34FCF2-C81D-46B8-865A-58A26BA40B2C}"/>
              </a:ext>
            </a:extLst>
          </p:cNvPr>
          <p:cNvSpPr txBox="1"/>
          <p:nvPr/>
        </p:nvSpPr>
        <p:spPr>
          <a:xfrm>
            <a:off x="865414" y="3837214"/>
            <a:ext cx="1763486" cy="646331"/>
          </a:xfrm>
          <a:prstGeom prst="rect">
            <a:avLst/>
          </a:prstGeom>
          <a:noFill/>
        </p:spPr>
        <p:txBody>
          <a:bodyPr wrap="square" rtlCol="0">
            <a:spAutoFit/>
          </a:bodyPr>
          <a:lstStyle/>
          <a:p>
            <a:r>
              <a:rPr lang="de-DE" sz="3600" dirty="0">
                <a:hlinkClick r:id="rId3"/>
              </a:rPr>
              <a:t>Tanz</a:t>
            </a:r>
            <a:endParaRPr lang="de-DE" sz="3600" dirty="0"/>
          </a:p>
        </p:txBody>
      </p:sp>
      <p:sp>
        <p:nvSpPr>
          <p:cNvPr id="5" name="Textfeld 4">
            <a:extLst>
              <a:ext uri="{FF2B5EF4-FFF2-40B4-BE49-F238E27FC236}">
                <a16:creationId xmlns:a16="http://schemas.microsoft.com/office/drawing/2014/main" id="{DDC4EA46-A543-42F2-87B2-663F247D9EAD}"/>
              </a:ext>
            </a:extLst>
          </p:cNvPr>
          <p:cNvSpPr txBox="1"/>
          <p:nvPr/>
        </p:nvSpPr>
        <p:spPr>
          <a:xfrm>
            <a:off x="8490857" y="6106886"/>
            <a:ext cx="2694214" cy="523220"/>
          </a:xfrm>
          <a:prstGeom prst="rect">
            <a:avLst/>
          </a:prstGeom>
          <a:noFill/>
        </p:spPr>
        <p:txBody>
          <a:bodyPr wrap="square" rtlCol="0">
            <a:spAutoFit/>
          </a:bodyPr>
          <a:lstStyle/>
          <a:p>
            <a:r>
              <a:rPr lang="de-DE" sz="1400" dirty="0"/>
              <a:t>Foto: K. Schulze, Theater Reutlingen Die Tonne</a:t>
            </a:r>
          </a:p>
        </p:txBody>
      </p:sp>
    </p:spTree>
    <p:extLst>
      <p:ext uri="{BB962C8B-B14F-4D97-AF65-F5344CB8AC3E}">
        <p14:creationId xmlns:p14="http://schemas.microsoft.com/office/powerpoint/2010/main" val="2294041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C34FCF2-C81D-46B8-865A-58A26BA40B2C}"/>
              </a:ext>
            </a:extLst>
          </p:cNvPr>
          <p:cNvSpPr txBox="1"/>
          <p:nvPr/>
        </p:nvSpPr>
        <p:spPr>
          <a:xfrm>
            <a:off x="865414" y="3837214"/>
            <a:ext cx="1763486" cy="646331"/>
          </a:xfrm>
          <a:prstGeom prst="rect">
            <a:avLst/>
          </a:prstGeom>
          <a:noFill/>
        </p:spPr>
        <p:txBody>
          <a:bodyPr wrap="square" rtlCol="0">
            <a:spAutoFit/>
          </a:bodyPr>
          <a:lstStyle/>
          <a:p>
            <a:r>
              <a:rPr lang="de-DE" sz="3600" dirty="0"/>
              <a:t>Theater</a:t>
            </a:r>
          </a:p>
        </p:txBody>
      </p:sp>
      <p:pic>
        <p:nvPicPr>
          <p:cNvPr id="5" name="Grafik 4">
            <a:extLst>
              <a:ext uri="{FF2B5EF4-FFF2-40B4-BE49-F238E27FC236}">
                <a16:creationId xmlns:a16="http://schemas.microsoft.com/office/drawing/2014/main" id="{EFD3895A-5348-40B2-A2A8-954428707B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2429" y="879462"/>
            <a:ext cx="7549846" cy="5113123"/>
          </a:xfrm>
          <a:prstGeom prst="rect">
            <a:avLst/>
          </a:prstGeom>
        </p:spPr>
      </p:pic>
      <p:sp>
        <p:nvSpPr>
          <p:cNvPr id="6" name="Textfeld 5">
            <a:extLst>
              <a:ext uri="{FF2B5EF4-FFF2-40B4-BE49-F238E27FC236}">
                <a16:creationId xmlns:a16="http://schemas.microsoft.com/office/drawing/2014/main" id="{4468FB44-C58A-4F5B-AFA7-DBB543682298}"/>
              </a:ext>
            </a:extLst>
          </p:cNvPr>
          <p:cNvSpPr txBox="1"/>
          <p:nvPr/>
        </p:nvSpPr>
        <p:spPr>
          <a:xfrm>
            <a:off x="8490857" y="6106886"/>
            <a:ext cx="2694214" cy="523220"/>
          </a:xfrm>
          <a:prstGeom prst="rect">
            <a:avLst/>
          </a:prstGeom>
          <a:noFill/>
        </p:spPr>
        <p:txBody>
          <a:bodyPr wrap="square" rtlCol="0">
            <a:spAutoFit/>
          </a:bodyPr>
          <a:lstStyle/>
          <a:p>
            <a:r>
              <a:rPr lang="de-DE" sz="1400" dirty="0"/>
              <a:t>Foto: K. Schulze, Theater Reutlingen Die Tonne</a:t>
            </a:r>
          </a:p>
        </p:txBody>
      </p:sp>
    </p:spTree>
    <p:extLst>
      <p:ext uri="{BB962C8B-B14F-4D97-AF65-F5344CB8AC3E}">
        <p14:creationId xmlns:p14="http://schemas.microsoft.com/office/powerpoint/2010/main" val="1790791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hythmus mit Öltonne und Felge (Projekt Beatstomper) - Mutpol">
            <a:extLst>
              <a:ext uri="{FF2B5EF4-FFF2-40B4-BE49-F238E27FC236}">
                <a16:creationId xmlns:a16="http://schemas.microsoft.com/office/drawing/2014/main" id="{E4988752-BE6C-4F29-AB88-3A1B636304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207" y="1211954"/>
            <a:ext cx="8319134" cy="3066131"/>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39373DB6-0845-4F6F-9ACA-B04D840DE2F2}"/>
              </a:ext>
            </a:extLst>
          </p:cNvPr>
          <p:cNvSpPr txBox="1"/>
          <p:nvPr/>
        </p:nvSpPr>
        <p:spPr>
          <a:xfrm>
            <a:off x="375557" y="4784271"/>
            <a:ext cx="1257300" cy="861774"/>
          </a:xfrm>
          <a:prstGeom prst="rect">
            <a:avLst/>
          </a:prstGeom>
          <a:noFill/>
        </p:spPr>
        <p:txBody>
          <a:bodyPr wrap="square" rtlCol="0">
            <a:spAutoFit/>
          </a:bodyPr>
          <a:lstStyle/>
          <a:p>
            <a:endParaRPr lang="de-DE" dirty="0"/>
          </a:p>
          <a:p>
            <a:r>
              <a:rPr lang="de-DE" sz="3200" dirty="0">
                <a:hlinkClick r:id="rId3"/>
              </a:rPr>
              <a:t>Musik</a:t>
            </a:r>
            <a:endParaRPr lang="de-DE" sz="3200" dirty="0"/>
          </a:p>
        </p:txBody>
      </p:sp>
      <p:sp>
        <p:nvSpPr>
          <p:cNvPr id="4" name="Textfeld 3">
            <a:extLst>
              <a:ext uri="{FF2B5EF4-FFF2-40B4-BE49-F238E27FC236}">
                <a16:creationId xmlns:a16="http://schemas.microsoft.com/office/drawing/2014/main" id="{359A0AC4-F3A2-495E-9379-CF53F59D4319}"/>
              </a:ext>
            </a:extLst>
          </p:cNvPr>
          <p:cNvSpPr txBox="1"/>
          <p:nvPr/>
        </p:nvSpPr>
        <p:spPr>
          <a:xfrm>
            <a:off x="7396842" y="4784271"/>
            <a:ext cx="4947558" cy="923330"/>
          </a:xfrm>
          <a:prstGeom prst="rect">
            <a:avLst/>
          </a:prstGeom>
          <a:noFill/>
        </p:spPr>
        <p:txBody>
          <a:bodyPr wrap="square" rtlCol="0">
            <a:spAutoFit/>
          </a:bodyPr>
          <a:lstStyle/>
          <a:p>
            <a:r>
              <a:rPr lang="de-DE" dirty="0"/>
              <a:t>https://www.mutpol.de/presse/70-2015/147-rhythmus-mit-oeltonne-und-felge-projekt-beatstomper</a:t>
            </a:r>
          </a:p>
        </p:txBody>
      </p:sp>
    </p:spTree>
    <p:extLst>
      <p:ext uri="{BB962C8B-B14F-4D97-AF65-F5344CB8AC3E}">
        <p14:creationId xmlns:p14="http://schemas.microsoft.com/office/powerpoint/2010/main" val="379771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48E9E494-D7D9-42F6-9380-29D6BC7885A9}"/>
              </a:ext>
            </a:extLst>
          </p:cNvPr>
          <p:cNvPicPr>
            <a:picLocks noChangeAspect="1"/>
          </p:cNvPicPr>
          <p:nvPr/>
        </p:nvPicPr>
        <p:blipFill>
          <a:blip r:embed="rId2"/>
          <a:stretch>
            <a:fillRect/>
          </a:stretch>
        </p:blipFill>
        <p:spPr>
          <a:xfrm>
            <a:off x="1828800" y="363432"/>
            <a:ext cx="7967050" cy="5151422"/>
          </a:xfrm>
          <a:prstGeom prst="rect">
            <a:avLst/>
          </a:prstGeom>
        </p:spPr>
      </p:pic>
      <p:sp>
        <p:nvSpPr>
          <p:cNvPr id="3" name="Textfeld 2">
            <a:extLst>
              <a:ext uri="{FF2B5EF4-FFF2-40B4-BE49-F238E27FC236}">
                <a16:creationId xmlns:a16="http://schemas.microsoft.com/office/drawing/2014/main" id="{23E11803-D177-4587-A14C-5578B224F00E}"/>
              </a:ext>
            </a:extLst>
          </p:cNvPr>
          <p:cNvSpPr txBox="1"/>
          <p:nvPr/>
        </p:nvSpPr>
        <p:spPr>
          <a:xfrm>
            <a:off x="293914" y="4229099"/>
            <a:ext cx="1534886" cy="830997"/>
          </a:xfrm>
          <a:prstGeom prst="rect">
            <a:avLst/>
          </a:prstGeom>
          <a:noFill/>
        </p:spPr>
        <p:txBody>
          <a:bodyPr wrap="square" rtlCol="0">
            <a:spAutoFit/>
          </a:bodyPr>
          <a:lstStyle/>
          <a:p>
            <a:r>
              <a:rPr lang="de-DE" sz="2400" dirty="0">
                <a:hlinkClick r:id="rId3"/>
              </a:rPr>
              <a:t>Bildende Kunst</a:t>
            </a:r>
            <a:endParaRPr lang="de-DE" sz="2400" dirty="0"/>
          </a:p>
        </p:txBody>
      </p:sp>
      <p:sp>
        <p:nvSpPr>
          <p:cNvPr id="4" name="Textfeld 3">
            <a:extLst>
              <a:ext uri="{FF2B5EF4-FFF2-40B4-BE49-F238E27FC236}">
                <a16:creationId xmlns:a16="http://schemas.microsoft.com/office/drawing/2014/main" id="{2052FCE7-FD89-4A79-890D-EAB3603F618F}"/>
              </a:ext>
            </a:extLst>
          </p:cNvPr>
          <p:cNvSpPr txBox="1"/>
          <p:nvPr/>
        </p:nvSpPr>
        <p:spPr>
          <a:xfrm>
            <a:off x="9852175" y="5354010"/>
            <a:ext cx="2339825" cy="1169551"/>
          </a:xfrm>
          <a:prstGeom prst="rect">
            <a:avLst/>
          </a:prstGeom>
          <a:noFill/>
        </p:spPr>
        <p:txBody>
          <a:bodyPr wrap="square" rtlCol="0">
            <a:spAutoFit/>
          </a:bodyPr>
          <a:lstStyle/>
          <a:p>
            <a:r>
              <a:rPr lang="de-DE" sz="1400" dirty="0"/>
              <a:t>Aus: „Sequenzen und </a:t>
            </a:r>
            <a:r>
              <a:rPr lang="de-DE" sz="1400" dirty="0" err="1"/>
              <a:t>Collaborations</a:t>
            </a:r>
            <a:r>
              <a:rPr lang="de-DE" sz="1400" dirty="0"/>
              <a:t>“ , </a:t>
            </a:r>
          </a:p>
          <a:p>
            <a:r>
              <a:rPr lang="de-DE" sz="1400" dirty="0"/>
              <a:t>Diakoniewerk /Lebenshilfe </a:t>
            </a:r>
          </a:p>
          <a:p>
            <a:r>
              <a:rPr lang="de-DE" sz="1400" dirty="0"/>
              <a:t>Oberösterreich, Heft 2014 , </a:t>
            </a:r>
          </a:p>
          <a:p>
            <a:r>
              <a:rPr lang="de-DE" sz="1400" dirty="0"/>
              <a:t>S. 20/21)</a:t>
            </a:r>
          </a:p>
        </p:txBody>
      </p:sp>
    </p:spTree>
    <p:extLst>
      <p:ext uri="{BB962C8B-B14F-4D97-AF65-F5344CB8AC3E}">
        <p14:creationId xmlns:p14="http://schemas.microsoft.com/office/powerpoint/2010/main" val="2023393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C35C5D1-D9DA-4E10-AEA0-943BCC2BA8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0294" y="277586"/>
            <a:ext cx="4711411" cy="6221185"/>
          </a:xfrm>
          <a:prstGeom prst="rect">
            <a:avLst/>
          </a:prstGeom>
        </p:spPr>
      </p:pic>
      <p:sp>
        <p:nvSpPr>
          <p:cNvPr id="4" name="Textfeld 3">
            <a:extLst>
              <a:ext uri="{FF2B5EF4-FFF2-40B4-BE49-F238E27FC236}">
                <a16:creationId xmlns:a16="http://schemas.microsoft.com/office/drawing/2014/main" id="{5EDBDEC0-E483-4AF1-8957-56237A072827}"/>
              </a:ext>
            </a:extLst>
          </p:cNvPr>
          <p:cNvSpPr txBox="1"/>
          <p:nvPr/>
        </p:nvSpPr>
        <p:spPr>
          <a:xfrm>
            <a:off x="8784771" y="5356124"/>
            <a:ext cx="2955472" cy="523220"/>
          </a:xfrm>
          <a:prstGeom prst="rect">
            <a:avLst/>
          </a:prstGeom>
          <a:noFill/>
        </p:spPr>
        <p:txBody>
          <a:bodyPr wrap="square" rtlCol="0">
            <a:spAutoFit/>
          </a:bodyPr>
          <a:lstStyle/>
          <a:p>
            <a:r>
              <a:rPr lang="de-DE" sz="1400" dirty="0"/>
              <a:t>https://fragenundantworten.eu/wortfinder/</a:t>
            </a:r>
          </a:p>
        </p:txBody>
      </p:sp>
      <p:sp>
        <p:nvSpPr>
          <p:cNvPr id="6" name="Textfeld 5">
            <a:extLst>
              <a:ext uri="{FF2B5EF4-FFF2-40B4-BE49-F238E27FC236}">
                <a16:creationId xmlns:a16="http://schemas.microsoft.com/office/drawing/2014/main" id="{ACEE0D02-46AA-4DF1-BC96-4F0FF9412946}"/>
              </a:ext>
            </a:extLst>
          </p:cNvPr>
          <p:cNvSpPr txBox="1"/>
          <p:nvPr/>
        </p:nvSpPr>
        <p:spPr>
          <a:xfrm>
            <a:off x="832757" y="5094514"/>
            <a:ext cx="2155372" cy="523220"/>
          </a:xfrm>
          <a:prstGeom prst="rect">
            <a:avLst/>
          </a:prstGeom>
          <a:noFill/>
        </p:spPr>
        <p:txBody>
          <a:bodyPr wrap="square" rtlCol="0">
            <a:spAutoFit/>
          </a:bodyPr>
          <a:lstStyle/>
          <a:p>
            <a:r>
              <a:rPr lang="de-DE" sz="2800" dirty="0">
                <a:hlinkClick r:id="rId3"/>
              </a:rPr>
              <a:t>Literatur</a:t>
            </a:r>
            <a:endParaRPr lang="de-DE" sz="2800" dirty="0"/>
          </a:p>
        </p:txBody>
      </p:sp>
    </p:spTree>
    <p:extLst>
      <p:ext uri="{BB962C8B-B14F-4D97-AF65-F5344CB8AC3E}">
        <p14:creationId xmlns:p14="http://schemas.microsoft.com/office/powerpoint/2010/main" val="2783424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6247512-FCD1-42BC-B101-033840A2D009}"/>
              </a:ext>
            </a:extLst>
          </p:cNvPr>
          <p:cNvSpPr>
            <a:spLocks noGrp="1"/>
          </p:cNvSpPr>
          <p:nvPr>
            <p:ph idx="1"/>
          </p:nvPr>
        </p:nvSpPr>
        <p:spPr>
          <a:xfrm>
            <a:off x="838200" y="711200"/>
            <a:ext cx="10515600" cy="5465763"/>
          </a:xfrm>
          <a:solidFill>
            <a:schemeClr val="accent6">
              <a:lumMod val="60000"/>
              <a:lumOff val="40000"/>
            </a:schemeClr>
          </a:solidFill>
        </p:spPr>
        <p:txBody>
          <a:bodyPr>
            <a:normAutofit fontScale="77500" lnSpcReduction="20000"/>
          </a:bodyPr>
          <a:lstStyle/>
          <a:p>
            <a:r>
              <a:rPr lang="de-DE" sz="3200" dirty="0"/>
              <a:t>….und vieles mehr….</a:t>
            </a:r>
          </a:p>
          <a:p>
            <a:r>
              <a:rPr lang="de-DE" sz="3200" dirty="0"/>
              <a:t>Die links , die mit den verschiedenen künstlerischen Sparten verbunden sind, sind exemplarische Möglichkeiten, sich an einer Stelle genauer damit zu befassen, was es an Praxisbereichen in der Kulturarbeit im sonderpädagogischen oder auch im inklusiven Kontext gibt. </a:t>
            </a:r>
          </a:p>
          <a:p>
            <a:r>
              <a:rPr lang="de-DE" sz="3200" dirty="0"/>
              <a:t>Die Bezugsrahmen sind bewusst sehr unterschiedlich gewählt.</a:t>
            </a:r>
          </a:p>
          <a:p>
            <a:r>
              <a:rPr lang="de-DE" sz="3200" dirty="0"/>
              <a:t>Mal ist es eine professionell arbeitende Gruppe, mal ein Festival im Rahmen von Schule oder ein Projekt im Rahmen der sozialen Jugendarbeit. </a:t>
            </a:r>
          </a:p>
          <a:p>
            <a:r>
              <a:rPr lang="de-DE" sz="3200" dirty="0"/>
              <a:t>Damit soll angedeutet werden, wie breit und vielfältig das Praxisfeld der Kulturarbeit ist, durch das wir uns im Rahmen des Handlungsfeldes entlang verschiedener theoretischer Fragestellungen einen eigenen roten Faden suchen.</a:t>
            </a:r>
          </a:p>
          <a:p>
            <a:r>
              <a:rPr lang="de-DE" sz="3200" dirty="0"/>
              <a:t>Dieser ist im Spannungsfeld von eigener Praxiserfahrung, methodischer Reflexion und theoretischer Auseinandersetzung angesiedelt. Dabei nehmen wir die sonderpädagogische, aber auch Perspektiven </a:t>
            </a:r>
            <a:r>
              <a:rPr lang="de-DE" sz="3200"/>
              <a:t>aus anderen </a:t>
            </a:r>
            <a:r>
              <a:rPr lang="de-DE" sz="3200" dirty="0"/>
              <a:t>Bezugswissenschaften </a:t>
            </a:r>
            <a:r>
              <a:rPr lang="de-DE" sz="3200"/>
              <a:t>(Kulturwissenschaften</a:t>
            </a:r>
            <a:r>
              <a:rPr lang="de-DE" sz="3200" dirty="0"/>
              <a:t>, Psychologie, Soziologie) ein.</a:t>
            </a:r>
          </a:p>
        </p:txBody>
      </p:sp>
    </p:spTree>
    <p:extLst>
      <p:ext uri="{BB962C8B-B14F-4D97-AF65-F5344CB8AC3E}">
        <p14:creationId xmlns:p14="http://schemas.microsoft.com/office/powerpoint/2010/main" val="1313238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652792"/>
          </a:xfrm>
        </p:spPr>
        <p:txBody>
          <a:bodyPr>
            <a:normAutofit fontScale="90000"/>
          </a:bodyPr>
          <a:lstStyle/>
          <a:p>
            <a:r>
              <a:rPr lang="de-DE" sz="3600" b="1" dirty="0"/>
              <a:t>Fragen, die im Handlungsfeld Kulturarbeit gestellt werden:</a:t>
            </a:r>
            <a:endParaRPr lang="de-DE" sz="3600" dirty="0"/>
          </a:p>
        </p:txBody>
      </p:sp>
      <p:sp>
        <p:nvSpPr>
          <p:cNvPr id="3" name="Inhaltsplatzhalter 2"/>
          <p:cNvSpPr>
            <a:spLocks noGrp="1"/>
          </p:cNvSpPr>
          <p:nvPr>
            <p:ph idx="1"/>
          </p:nvPr>
        </p:nvSpPr>
        <p:spPr>
          <a:xfrm>
            <a:off x="838200" y="1190446"/>
            <a:ext cx="10515600" cy="4986518"/>
          </a:xfrm>
        </p:spPr>
        <p:txBody>
          <a:bodyPr>
            <a:normAutofit/>
          </a:bodyPr>
          <a:lstStyle/>
          <a:p>
            <a:r>
              <a:rPr lang="de-DE" dirty="0"/>
              <a:t>Was bedeutet kulturelle/ künstlerische Tätigkeit für Personen in erschwerten Lebenssituationen?</a:t>
            </a:r>
          </a:p>
          <a:p>
            <a:r>
              <a:rPr lang="de-DE" dirty="0"/>
              <a:t>Z.B. Neele Buchholz, Tänzerin</a:t>
            </a:r>
          </a:p>
          <a:p>
            <a:endParaRPr lang="de-DE" dirty="0"/>
          </a:p>
        </p:txBody>
      </p:sp>
      <p:pic>
        <p:nvPicPr>
          <p:cNvPr id="6" name="Grafik 5">
            <a:extLst>
              <a:ext uri="{FF2B5EF4-FFF2-40B4-BE49-F238E27FC236}">
                <a16:creationId xmlns:a16="http://schemas.microsoft.com/office/drawing/2014/main" id="{2E96419A-250F-4FB4-989C-41A88DD75D14}"/>
              </a:ext>
            </a:extLst>
          </p:cNvPr>
          <p:cNvPicPr>
            <a:picLocks noChangeAspect="1"/>
          </p:cNvPicPr>
          <p:nvPr/>
        </p:nvPicPr>
        <p:blipFill>
          <a:blip r:embed="rId2"/>
          <a:stretch>
            <a:fillRect/>
          </a:stretch>
        </p:blipFill>
        <p:spPr>
          <a:xfrm>
            <a:off x="4175184" y="2670842"/>
            <a:ext cx="7447472" cy="4187158"/>
          </a:xfrm>
          <a:prstGeom prst="rect">
            <a:avLst/>
          </a:prstGeom>
        </p:spPr>
      </p:pic>
    </p:spTree>
    <p:extLst>
      <p:ext uri="{BB962C8B-B14F-4D97-AF65-F5344CB8AC3E}">
        <p14:creationId xmlns:p14="http://schemas.microsoft.com/office/powerpoint/2010/main" val="49734364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985</Words>
  <Application>Microsoft Office PowerPoint</Application>
  <PresentationFormat>Breitbild</PresentationFormat>
  <Paragraphs>99</Paragraphs>
  <Slides>20</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20</vt:i4>
      </vt:variant>
    </vt:vector>
  </HeadingPairs>
  <TitlesOfParts>
    <vt:vector size="25" baseType="lpstr">
      <vt:lpstr>Arial</vt:lpstr>
      <vt:lpstr>Calibri</vt:lpstr>
      <vt:lpstr>Calibri Light</vt:lpstr>
      <vt:lpstr>Wingdings</vt:lpstr>
      <vt:lpstr>Office</vt:lpstr>
      <vt:lpstr>Kulturarbeit in sonderpädagogischen Handlungsfeldern– ein Portrait zur Einführung</vt:lpstr>
      <vt:lpstr>Kulturarbeit im sonderpädagogischen Kontext</vt:lpstr>
      <vt:lpstr>PowerPoint-Präsentation</vt:lpstr>
      <vt:lpstr>PowerPoint-Präsentation</vt:lpstr>
      <vt:lpstr>PowerPoint-Präsentation</vt:lpstr>
      <vt:lpstr>PowerPoint-Präsentation</vt:lpstr>
      <vt:lpstr>PowerPoint-Präsentation</vt:lpstr>
      <vt:lpstr>PowerPoint-Präsentation</vt:lpstr>
      <vt:lpstr>Fragen, die im Handlungsfeld Kulturarbeit gestellt werden:</vt:lpstr>
      <vt:lpstr>Fragen, die im Handlungsfeld Kulturarbeit gestellt werden:</vt:lpstr>
      <vt:lpstr>Fragen, die im Handlungsfeld Kulturarbeit gestellt werden:</vt:lpstr>
      <vt:lpstr>Fragen, die im Handlungsfeld Kulturarbeit gestellt werden:</vt:lpstr>
      <vt:lpstr>Fragen, die im Handlungsfeld Kulturarbeit gestellt werden:</vt:lpstr>
      <vt:lpstr>Fragen, die im Handlungsfeld Kulturarbeit gestellt werden:</vt:lpstr>
      <vt:lpstr>Theoretische Annahmen, die gemacht werden: </vt:lpstr>
      <vt:lpstr>Theoretische Annahmen, die gemacht werden: </vt:lpstr>
      <vt:lpstr> Ein Fazit:  </vt:lpstr>
      <vt:lpstr> Zu  den „Formalia“ im Studium Master Lehramt Sonderpädagogik: </vt:lpstr>
      <vt:lpstr> Zu  den „Formalia“ im Studium Master Soziale Arbeit: </vt:lpstr>
      <vt:lpstr>Rahmendaten zum Handlungsfeld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Handlungsfeld Kulturarbeit – ein Portrait zu Einführung</dc:title>
  <dc:creator>k-witte@gmx.net</dc:creator>
  <cp:lastModifiedBy>Grupp, Natascha</cp:lastModifiedBy>
  <cp:revision>42</cp:revision>
  <dcterms:created xsi:type="dcterms:W3CDTF">2020-04-09T17:45:08Z</dcterms:created>
  <dcterms:modified xsi:type="dcterms:W3CDTF">2022-10-25T08:01:19Z</dcterms:modified>
</cp:coreProperties>
</file>