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9" r:id="rId6"/>
    <p:sldId id="270" r:id="rId7"/>
    <p:sldId id="271" r:id="rId8"/>
    <p:sldId id="262" r:id="rId9"/>
    <p:sldId id="263" r:id="rId10"/>
    <p:sldId id="266" r:id="rId11"/>
    <p:sldId id="267" r:id="rId12"/>
    <p:sldId id="265" r:id="rId13"/>
    <p:sldId id="268" r:id="rId1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33"/>
    <a:srgbClr val="599B7A"/>
    <a:srgbClr val="83B819"/>
    <a:srgbClr val="D9DADB"/>
    <a:srgbClr val="B2D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76525" autoAdjust="0"/>
  </p:normalViewPr>
  <p:slideViewPr>
    <p:cSldViewPr showGuides="1">
      <p:cViewPr varScale="1">
        <p:scale>
          <a:sx n="95" d="100"/>
          <a:sy n="95" d="100"/>
        </p:scale>
        <p:origin x="1986" y="84"/>
      </p:cViewPr>
      <p:guideLst>
        <p:guide orient="horz" pos="2160"/>
        <p:guide pos="288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42C9849-2253-4388-AB25-EE6F091867E3}" type="datetimeFigureOut">
              <a:rPr lang="de-DE"/>
              <a:pPr>
                <a:defRPr/>
              </a:pPr>
              <a:t>10.04.2024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5086B9C-A5D1-40CA-93E3-574C7559F93D}" type="slidenum">
              <a:rPr lang="de-DE"/>
              <a:pPr>
                <a:defRPr/>
              </a:pPr>
              <a:t>‹Nr.›</a:t>
            </a:fld>
            <a:endParaRPr lang="de-DE" dirty="0"/>
          </a:p>
        </p:txBody>
      </p:sp>
    </p:spTree>
    <p:extLst>
      <p:ext uri="{BB962C8B-B14F-4D97-AF65-F5344CB8AC3E}">
        <p14:creationId xmlns:p14="http://schemas.microsoft.com/office/powerpoint/2010/main" val="25398186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dirty="0"/>
          </a:p>
        </p:txBody>
      </p:sp>
      <p:sp>
        <p:nvSpPr>
          <p:cNvPr id="153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27A82F1-0F90-438A-B926-618CC78E2127}" type="slidenum">
              <a:rPr lang="de-DE" altLang="de-DE">
                <a:latin typeface="Calibri" pitchFamily="34" charset="0"/>
              </a:rPr>
              <a:pPr fontAlgn="base">
                <a:spcBef>
                  <a:spcPct val="0"/>
                </a:spcBef>
                <a:spcAft>
                  <a:spcPct val="0"/>
                </a:spcAft>
              </a:pPr>
              <a:t>1</a:t>
            </a:fld>
            <a:endParaRPr lang="de-DE" altLang="de-DE" dirty="0">
              <a:latin typeface="Calibri" pitchFamily="34" charset="0"/>
            </a:endParaRPr>
          </a:p>
        </p:txBody>
      </p:sp>
    </p:spTree>
    <p:extLst>
      <p:ext uri="{BB962C8B-B14F-4D97-AF65-F5344CB8AC3E}">
        <p14:creationId xmlns:p14="http://schemas.microsoft.com/office/powerpoint/2010/main" val="128284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5086B9C-A5D1-40CA-93E3-574C7559F93D}" type="slidenum">
              <a:rPr lang="de-DE" smtClean="0"/>
              <a:pPr>
                <a:defRPr/>
              </a:pPr>
              <a:t>10</a:t>
            </a:fld>
            <a:endParaRPr lang="de-DE" dirty="0"/>
          </a:p>
        </p:txBody>
      </p:sp>
    </p:spTree>
    <p:extLst>
      <p:ext uri="{BB962C8B-B14F-4D97-AF65-F5344CB8AC3E}">
        <p14:creationId xmlns:p14="http://schemas.microsoft.com/office/powerpoint/2010/main" val="100168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11</a:t>
            </a:fld>
            <a:endParaRPr lang="de-DE" dirty="0"/>
          </a:p>
        </p:txBody>
      </p:sp>
    </p:spTree>
    <p:extLst>
      <p:ext uri="{BB962C8B-B14F-4D97-AF65-F5344CB8AC3E}">
        <p14:creationId xmlns:p14="http://schemas.microsoft.com/office/powerpoint/2010/main" val="396243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12</a:t>
            </a:fld>
            <a:endParaRPr lang="de-DE" dirty="0"/>
          </a:p>
        </p:txBody>
      </p:sp>
    </p:spTree>
    <p:extLst>
      <p:ext uri="{BB962C8B-B14F-4D97-AF65-F5344CB8AC3E}">
        <p14:creationId xmlns:p14="http://schemas.microsoft.com/office/powerpoint/2010/main" val="1609867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13</a:t>
            </a:fld>
            <a:endParaRPr lang="de-DE" dirty="0"/>
          </a:p>
        </p:txBody>
      </p:sp>
    </p:spTree>
    <p:extLst>
      <p:ext uri="{BB962C8B-B14F-4D97-AF65-F5344CB8AC3E}">
        <p14:creationId xmlns:p14="http://schemas.microsoft.com/office/powerpoint/2010/main" val="3402595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2</a:t>
            </a:fld>
            <a:endParaRPr lang="de-DE" dirty="0"/>
          </a:p>
        </p:txBody>
      </p:sp>
    </p:spTree>
    <p:extLst>
      <p:ext uri="{BB962C8B-B14F-4D97-AF65-F5344CB8AC3E}">
        <p14:creationId xmlns:p14="http://schemas.microsoft.com/office/powerpoint/2010/main" val="291654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3</a:t>
            </a:fld>
            <a:endParaRPr lang="de-DE" dirty="0"/>
          </a:p>
        </p:txBody>
      </p:sp>
    </p:spTree>
    <p:extLst>
      <p:ext uri="{BB962C8B-B14F-4D97-AF65-F5344CB8AC3E}">
        <p14:creationId xmlns:p14="http://schemas.microsoft.com/office/powerpoint/2010/main" val="231061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4</a:t>
            </a:fld>
            <a:endParaRPr lang="de-DE" dirty="0"/>
          </a:p>
        </p:txBody>
      </p:sp>
    </p:spTree>
    <p:extLst>
      <p:ext uri="{BB962C8B-B14F-4D97-AF65-F5344CB8AC3E}">
        <p14:creationId xmlns:p14="http://schemas.microsoft.com/office/powerpoint/2010/main" val="136934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5</a:t>
            </a:fld>
            <a:endParaRPr lang="de-DE" dirty="0"/>
          </a:p>
        </p:txBody>
      </p:sp>
    </p:spTree>
    <p:extLst>
      <p:ext uri="{BB962C8B-B14F-4D97-AF65-F5344CB8AC3E}">
        <p14:creationId xmlns:p14="http://schemas.microsoft.com/office/powerpoint/2010/main" val="118127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6</a:t>
            </a:fld>
            <a:endParaRPr lang="de-DE" dirty="0"/>
          </a:p>
        </p:txBody>
      </p:sp>
    </p:spTree>
    <p:extLst>
      <p:ext uri="{BB962C8B-B14F-4D97-AF65-F5344CB8AC3E}">
        <p14:creationId xmlns:p14="http://schemas.microsoft.com/office/powerpoint/2010/main" val="274066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7</a:t>
            </a:fld>
            <a:endParaRPr lang="de-DE" dirty="0"/>
          </a:p>
        </p:txBody>
      </p:sp>
    </p:spTree>
    <p:extLst>
      <p:ext uri="{BB962C8B-B14F-4D97-AF65-F5344CB8AC3E}">
        <p14:creationId xmlns:p14="http://schemas.microsoft.com/office/powerpoint/2010/main" val="25368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8</a:t>
            </a:fld>
            <a:endParaRPr lang="de-DE" dirty="0"/>
          </a:p>
        </p:txBody>
      </p:sp>
    </p:spTree>
    <p:extLst>
      <p:ext uri="{BB962C8B-B14F-4D97-AF65-F5344CB8AC3E}">
        <p14:creationId xmlns:p14="http://schemas.microsoft.com/office/powerpoint/2010/main" val="203494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5086B9C-A5D1-40CA-93E3-574C7559F93D}" type="slidenum">
              <a:rPr lang="de-DE" smtClean="0"/>
              <a:pPr>
                <a:defRPr/>
              </a:pPr>
              <a:t>9</a:t>
            </a:fld>
            <a:endParaRPr lang="de-DE" dirty="0"/>
          </a:p>
        </p:txBody>
      </p:sp>
    </p:spTree>
    <p:extLst>
      <p:ext uri="{BB962C8B-B14F-4D97-AF65-F5344CB8AC3E}">
        <p14:creationId xmlns:p14="http://schemas.microsoft.com/office/powerpoint/2010/main" val="3146410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Picture 5"/>
          <p:cNvPicPr>
            <a:picLocks noChangeArrowheads="1"/>
          </p:cNvPicPr>
          <p:nvPr/>
        </p:nvPicPr>
        <p:blipFill>
          <a:blip r:embed="rId2">
            <a:extLst>
              <a:ext uri="{28A0092B-C50C-407E-A947-70E740481C1C}">
                <a14:useLocalDpi xmlns:a14="http://schemas.microsoft.com/office/drawing/2010/main" val="0"/>
              </a:ext>
            </a:extLst>
          </a:blip>
          <a:srcRect r="44881"/>
          <a:stretch>
            <a:fillRect/>
          </a:stretch>
        </p:blipFill>
        <p:spPr bwMode="auto">
          <a:xfrm>
            <a:off x="0" y="4711700"/>
            <a:ext cx="2160588"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7" name="Textfeld 6"/>
          <p:cNvSpPr txBox="1"/>
          <p:nvPr/>
        </p:nvSpPr>
        <p:spPr>
          <a:xfrm>
            <a:off x="6151563" y="6400800"/>
            <a:ext cx="2992437" cy="261938"/>
          </a:xfrm>
          <a:prstGeom prst="rect">
            <a:avLst/>
          </a:prstGeom>
          <a:noFill/>
        </p:spPr>
        <p:txBody>
          <a:bodyPr rIns="360000">
            <a:spAutoFit/>
          </a:bodyPr>
          <a:lstStyle/>
          <a:p>
            <a:pPr algn="r" fontAlgn="auto">
              <a:spcBef>
                <a:spcPts val="0"/>
              </a:spcBef>
              <a:spcAft>
                <a:spcPts val="0"/>
              </a:spcAft>
              <a:defRPr/>
            </a:pPr>
            <a:r>
              <a:rPr lang="de-DE" sz="1050" dirty="0">
                <a:latin typeface="Trebuchet MS" panose="020B0603020202020204" pitchFamily="34" charset="0"/>
                <a:cs typeface="+mn-cs"/>
              </a:rPr>
              <a:t>www.ph-ludwigsburg.de</a:t>
            </a:r>
          </a:p>
        </p:txBody>
      </p:sp>
      <p:sp>
        <p:nvSpPr>
          <p:cNvPr id="2" name="Titel 1"/>
          <p:cNvSpPr>
            <a:spLocks noGrp="1"/>
          </p:cNvSpPr>
          <p:nvPr>
            <p:ph type="ctrTitle"/>
          </p:nvPr>
        </p:nvSpPr>
        <p:spPr>
          <a:xfrm>
            <a:off x="3519578" y="4711974"/>
            <a:ext cx="5624422" cy="1259260"/>
          </a:xfrm>
        </p:spPr>
        <p:txBody>
          <a:bodyPr rIns="360000"/>
          <a:lstStyle>
            <a:lvl1pPr algn="r">
              <a:defRPr>
                <a:solidFill>
                  <a:srgbClr val="006633"/>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0" y="4064968"/>
            <a:ext cx="9144001" cy="647006"/>
          </a:xfrm>
          <a:solidFill>
            <a:srgbClr val="006633"/>
          </a:solidFill>
        </p:spPr>
        <p:txBody>
          <a:bodyPr anchor="ct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1" name="Bildplatzhalter 10"/>
          <p:cNvSpPr>
            <a:spLocks noGrp="1"/>
          </p:cNvSpPr>
          <p:nvPr>
            <p:ph type="pic" sz="quarter" idx="12"/>
          </p:nvPr>
        </p:nvSpPr>
        <p:spPr>
          <a:xfrm>
            <a:off x="1" y="0"/>
            <a:ext cx="7452320" cy="4077072"/>
          </a:xfrm>
        </p:spPr>
        <p:txBody>
          <a:bodyPr rtlCol="0" anchor="ctr">
            <a:normAutofit/>
          </a:bodyPr>
          <a:lstStyle>
            <a:lvl1pPr algn="ctr">
              <a:defRPr/>
            </a:lvl1pPr>
          </a:lstStyle>
          <a:p>
            <a:pPr lvl="0"/>
            <a:r>
              <a:rPr lang="de-DE" noProof="0" dirty="0"/>
              <a:t>Bild durch Klicken auf Symbol hinzufügen</a:t>
            </a:r>
          </a:p>
        </p:txBody>
      </p:sp>
    </p:spTree>
    <p:extLst>
      <p:ext uri="{BB962C8B-B14F-4D97-AF65-F5344CB8AC3E}">
        <p14:creationId xmlns:p14="http://schemas.microsoft.com/office/powerpoint/2010/main" val="31333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pic>
        <p:nvPicPr>
          <p:cNvPr id="4" name="Picture 2" descr="https://www.kindermedienland-bw.de/fileadmin/redaktion/kml/aktuelles/ph_ludwigsburg_717.jpg"/>
          <p:cNvPicPr>
            <a:picLocks noChangeAspect="1" noChangeArrowheads="1"/>
          </p:cNvPicPr>
          <p:nvPr/>
        </p:nvPicPr>
        <p:blipFill>
          <a:blip r:embed="rId2">
            <a:extLst>
              <a:ext uri="{28A0092B-C50C-407E-A947-70E740481C1C}">
                <a14:useLocalDpi xmlns:a14="http://schemas.microsoft.com/office/drawing/2010/main" val="0"/>
              </a:ext>
            </a:extLst>
          </a:blip>
          <a:srcRect b="37534"/>
          <a:stretch>
            <a:fillRect/>
          </a:stretch>
        </p:blipFill>
        <p:spPr bwMode="auto">
          <a:xfrm>
            <a:off x="7226300" y="260350"/>
            <a:ext cx="169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 name="Titel 1"/>
          <p:cNvSpPr>
            <a:spLocks noGrp="1"/>
          </p:cNvSpPr>
          <p:nvPr>
            <p:ph type="title"/>
          </p:nvPr>
        </p:nvSpPr>
        <p:spPr>
          <a:xfrm>
            <a:off x="457200" y="114098"/>
            <a:ext cx="6660000" cy="1143000"/>
          </a:xfrm>
        </p:spPr>
        <p:txBody>
          <a:bodyPr tIns="0" anchor="t"/>
          <a:lstStyle>
            <a:lvl1pPr>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Datumsplatzhalter 7"/>
          <p:cNvSpPr>
            <a:spLocks noGrp="1"/>
          </p:cNvSpPr>
          <p:nvPr>
            <p:ph type="dt" sz="half" idx="10"/>
          </p:nvPr>
        </p:nvSpPr>
        <p:spPr/>
        <p:txBody>
          <a:bodyPr/>
          <a:lstStyle>
            <a:lvl1pPr>
              <a:defRPr/>
            </a:lvl1pPr>
          </a:lstStyle>
          <a:p>
            <a:pPr>
              <a:defRPr/>
            </a:pPr>
            <a:fld id="{E9C0470F-6C8E-422D-AA02-782C6DF9C399}" type="datetime1">
              <a:rPr lang="de-DE" smtClean="0"/>
              <a:t>10.04.2024</a:t>
            </a:fld>
            <a:endParaRPr dirty="0"/>
          </a:p>
        </p:txBody>
      </p:sp>
      <p:sp>
        <p:nvSpPr>
          <p:cNvPr id="8" name="Foliennummernplatzhalter 9"/>
          <p:cNvSpPr>
            <a:spLocks noGrp="1"/>
          </p:cNvSpPr>
          <p:nvPr>
            <p:ph type="sldNum" sz="quarter" idx="12"/>
          </p:nvPr>
        </p:nvSpPr>
        <p:spPr/>
        <p:txBody>
          <a:bodyPr/>
          <a:lstStyle>
            <a:lvl1pPr>
              <a:defRPr/>
            </a:lvl1pPr>
          </a:lstStyle>
          <a:p>
            <a:pPr>
              <a:defRPr/>
            </a:pPr>
            <a:fld id="{FE16462F-0623-411B-87FB-D09229F25E1A}" type="slidenum">
              <a:rPr lang="de-DE"/>
              <a:pPr>
                <a:defRPr/>
              </a:pPr>
              <a:t>‹Nr.›</a:t>
            </a:fld>
            <a:endParaRPr lang="de-DE" dirty="0"/>
          </a:p>
        </p:txBody>
      </p:sp>
    </p:spTree>
    <p:extLst>
      <p:ext uri="{BB962C8B-B14F-4D97-AF65-F5344CB8AC3E}">
        <p14:creationId xmlns:p14="http://schemas.microsoft.com/office/powerpoint/2010/main" val="233110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Rechteck 3"/>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5" name="Rechteck 4"/>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6" name="Picture 5"/>
          <p:cNvPicPr>
            <a:picLocks noChangeArrowheads="1"/>
          </p:cNvPicPr>
          <p:nvPr/>
        </p:nvPicPr>
        <p:blipFill>
          <a:blip r:embed="rId2">
            <a:extLst>
              <a:ext uri="{28A0092B-C50C-407E-A947-70E740481C1C}">
                <a14:useLocalDpi xmlns:a14="http://schemas.microsoft.com/office/drawing/2010/main" val="0"/>
              </a:ext>
            </a:extLst>
          </a:blip>
          <a:srcRect r="44881"/>
          <a:stretch>
            <a:fillRect/>
          </a:stretch>
        </p:blipFill>
        <p:spPr bwMode="auto">
          <a:xfrm>
            <a:off x="0" y="4711700"/>
            <a:ext cx="2160588"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151563" y="6400800"/>
            <a:ext cx="2992437" cy="261938"/>
          </a:xfrm>
          <a:prstGeom prst="rect">
            <a:avLst/>
          </a:prstGeom>
          <a:noFill/>
        </p:spPr>
        <p:txBody>
          <a:bodyPr rIns="360000">
            <a:spAutoFit/>
          </a:bodyPr>
          <a:lstStyle/>
          <a:p>
            <a:pPr algn="r" fontAlgn="auto">
              <a:spcBef>
                <a:spcPts val="0"/>
              </a:spcBef>
              <a:spcAft>
                <a:spcPts val="0"/>
              </a:spcAft>
              <a:defRPr/>
            </a:pPr>
            <a:r>
              <a:rPr lang="de-DE" sz="1050" dirty="0">
                <a:latin typeface="Trebuchet MS" panose="020B0603020202020204" pitchFamily="34" charset="0"/>
                <a:cs typeface="+mn-cs"/>
              </a:rPr>
              <a:t>www.ph-ludwigsburg.de</a:t>
            </a:r>
          </a:p>
        </p:txBody>
      </p:sp>
      <p:sp>
        <p:nvSpPr>
          <p:cNvPr id="2" name="Titel 1"/>
          <p:cNvSpPr>
            <a:spLocks noGrp="1"/>
          </p:cNvSpPr>
          <p:nvPr>
            <p:ph type="title"/>
          </p:nvPr>
        </p:nvSpPr>
        <p:spPr>
          <a:xfrm>
            <a:off x="457200" y="114098"/>
            <a:ext cx="7283152" cy="1143000"/>
          </a:xfrm>
        </p:spPr>
        <p:txBody>
          <a:bodyPr tIns="0" anchor="t"/>
          <a:lstStyle/>
          <a:p>
            <a:r>
              <a:rPr lang="de-DE"/>
              <a:t>Titelmasterformat durch Klicken bearbeiten</a:t>
            </a:r>
            <a:endParaRPr lang="de-DE" dirty="0"/>
          </a:p>
        </p:txBody>
      </p:sp>
      <p:sp>
        <p:nvSpPr>
          <p:cNvPr id="11" name="Textplatzhalter 2"/>
          <p:cNvSpPr>
            <a:spLocks noGrp="1"/>
          </p:cNvSpPr>
          <p:nvPr>
            <p:ph type="body" idx="1"/>
          </p:nvPr>
        </p:nvSpPr>
        <p:spPr>
          <a:xfrm>
            <a:off x="0" y="2888524"/>
            <a:ext cx="9144000" cy="1823450"/>
          </a:xfrm>
          <a:solidFill>
            <a:srgbClr val="006633"/>
          </a:solidFill>
        </p:spPr>
        <p:txBody>
          <a:bodyPr lIns="360000" rIns="360000" anchor="ctr"/>
          <a:lstStyle>
            <a:lvl1pPr marL="0" indent="0" algn="r">
              <a:buNone/>
              <a:defRPr sz="20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298167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Rechteck 3"/>
          <p:cNvSpPr/>
          <p:nvPr/>
        </p:nvSpPr>
        <p:spPr>
          <a:xfrm>
            <a:off x="0" y="6629400"/>
            <a:ext cx="457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schemeClr val="bg1"/>
              </a:solidFill>
            </a:endParaRPr>
          </a:p>
        </p:txBody>
      </p:sp>
      <p:sp>
        <p:nvSpPr>
          <p:cNvPr id="5" name="Rechteck 4"/>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6" name="Textfeld 5"/>
          <p:cNvSpPr txBox="1"/>
          <p:nvPr/>
        </p:nvSpPr>
        <p:spPr>
          <a:xfrm>
            <a:off x="6151563" y="6400800"/>
            <a:ext cx="2992437" cy="261938"/>
          </a:xfrm>
          <a:prstGeom prst="rect">
            <a:avLst/>
          </a:prstGeom>
          <a:noFill/>
        </p:spPr>
        <p:txBody>
          <a:bodyPr rIns="360000">
            <a:spAutoFit/>
          </a:bodyPr>
          <a:lstStyle>
            <a:defPPr>
              <a:defRPr lang="de-DE"/>
            </a:defPPr>
            <a:lvl1pPr algn="r">
              <a:defRPr sz="1200">
                <a:latin typeface="Trebuchet MS" panose="020B0603020202020204" pitchFamily="34" charset="0"/>
              </a:defRPr>
            </a:lvl1pPr>
          </a:lstStyle>
          <a:p>
            <a:pPr fontAlgn="auto">
              <a:spcBef>
                <a:spcPts val="0"/>
              </a:spcBef>
              <a:spcAft>
                <a:spcPts val="0"/>
              </a:spcAft>
              <a:defRPr/>
            </a:pPr>
            <a:r>
              <a:rPr lang="de-DE" sz="1050" dirty="0">
                <a:cs typeface="+mn-cs"/>
              </a:rPr>
              <a:t>www.ph-ludwigsburg.de</a:t>
            </a: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r="44881"/>
          <a:stretch>
            <a:fillRect/>
          </a:stretch>
        </p:blipFill>
        <p:spPr bwMode="auto">
          <a:xfrm>
            <a:off x="0" y="4711700"/>
            <a:ext cx="2160588"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s://www.kindermedienland-bw.de/fileadmin/redaktion/kml/aktuelles/ph_ludwigsburg_717.jpg"/>
          <p:cNvPicPr>
            <a:picLocks noChangeAspect="1" noChangeArrowheads="1"/>
          </p:cNvPicPr>
          <p:nvPr/>
        </p:nvPicPr>
        <p:blipFill>
          <a:blip r:embed="rId3">
            <a:extLst>
              <a:ext uri="{28A0092B-C50C-407E-A947-70E740481C1C}">
                <a14:useLocalDpi xmlns:a14="http://schemas.microsoft.com/office/drawing/2010/main" val="0"/>
              </a:ext>
            </a:extLst>
          </a:blip>
          <a:srcRect b="37534"/>
          <a:stretch>
            <a:fillRect/>
          </a:stretch>
        </p:blipFill>
        <p:spPr bwMode="auto">
          <a:xfrm>
            <a:off x="7226300" y="260350"/>
            <a:ext cx="169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519578" y="2699102"/>
            <a:ext cx="5624422" cy="1362075"/>
          </a:xfrm>
          <a:solidFill>
            <a:schemeClr val="bg1"/>
          </a:solidFill>
        </p:spPr>
        <p:txBody>
          <a:bodyPr lIns="360000" rIns="360000" anchor="t"/>
          <a:lstStyle>
            <a:lvl1pPr marL="0" indent="0" algn="r">
              <a:tabLst>
                <a:tab pos="3941763" algn="l"/>
              </a:tabLst>
              <a:defRPr sz="4000" b="1" cap="all"/>
            </a:lvl1pPr>
          </a:lstStyle>
          <a:p>
            <a:r>
              <a:rPr lang="de-DE"/>
              <a:t>Titelmasterformat durch Klicken bearbeiten</a:t>
            </a:r>
            <a:endParaRPr lang="de-DE" dirty="0"/>
          </a:p>
        </p:txBody>
      </p:sp>
      <p:sp>
        <p:nvSpPr>
          <p:cNvPr id="3" name="Textplatzhalter 2"/>
          <p:cNvSpPr>
            <a:spLocks noGrp="1"/>
          </p:cNvSpPr>
          <p:nvPr>
            <p:ph type="body" idx="1"/>
          </p:nvPr>
        </p:nvSpPr>
        <p:spPr>
          <a:xfrm>
            <a:off x="0" y="4063974"/>
            <a:ext cx="9144000" cy="648000"/>
          </a:xfrm>
          <a:solidFill>
            <a:srgbClr val="006633"/>
          </a:solidFill>
        </p:spPr>
        <p:txBody>
          <a:bodyPr lIns="360000" rIns="360000" anchor="ctr"/>
          <a:lstStyle>
            <a:lvl1pPr marL="0" indent="0" algn="r">
              <a:buNone/>
              <a:defRPr sz="20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268267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Rechteck 4"/>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6" name="Picture 2" descr="https://www.kindermedienland-bw.de/fileadmin/redaktion/kml/aktuelles/ph_ludwigsburg_717.jpg"/>
          <p:cNvPicPr>
            <a:picLocks noChangeAspect="1" noChangeArrowheads="1"/>
          </p:cNvPicPr>
          <p:nvPr/>
        </p:nvPicPr>
        <p:blipFill>
          <a:blip r:embed="rId2">
            <a:extLst>
              <a:ext uri="{28A0092B-C50C-407E-A947-70E740481C1C}">
                <a14:useLocalDpi xmlns:a14="http://schemas.microsoft.com/office/drawing/2010/main" val="0"/>
              </a:ext>
            </a:extLst>
          </a:blip>
          <a:srcRect b="37534"/>
          <a:stretch>
            <a:fillRect/>
          </a:stretch>
        </p:blipFill>
        <p:spPr bwMode="auto">
          <a:xfrm>
            <a:off x="7226300" y="260350"/>
            <a:ext cx="169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114098"/>
            <a:ext cx="6660000" cy="1143000"/>
          </a:xfrm>
        </p:spPr>
        <p:txBody>
          <a:bodyPr tIns="0" anchor="t"/>
          <a:lstStyle/>
          <a:p>
            <a:r>
              <a:rPr lang="de-DE"/>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9"/>
          <p:cNvSpPr>
            <a:spLocks noGrp="1"/>
          </p:cNvSpPr>
          <p:nvPr>
            <p:ph type="dt" sz="half" idx="10"/>
          </p:nvPr>
        </p:nvSpPr>
        <p:spPr/>
        <p:txBody>
          <a:bodyPr/>
          <a:lstStyle>
            <a:lvl1pPr>
              <a:defRPr/>
            </a:lvl1pPr>
          </a:lstStyle>
          <a:p>
            <a:pPr>
              <a:defRPr/>
            </a:pPr>
            <a:fld id="{82DFB358-FDA7-4EF6-8FBA-D2978A4F456C}" type="datetime1">
              <a:rPr lang="de-DE" smtClean="0"/>
              <a:t>10.04.2024</a:t>
            </a:fld>
            <a:endParaRPr dirty="0"/>
          </a:p>
        </p:txBody>
      </p:sp>
      <p:sp>
        <p:nvSpPr>
          <p:cNvPr id="9" name="Foliennummernplatzhalter 11"/>
          <p:cNvSpPr>
            <a:spLocks noGrp="1"/>
          </p:cNvSpPr>
          <p:nvPr>
            <p:ph type="sldNum" sz="quarter" idx="12"/>
          </p:nvPr>
        </p:nvSpPr>
        <p:spPr/>
        <p:txBody>
          <a:bodyPr/>
          <a:lstStyle>
            <a:lvl1pPr>
              <a:defRPr/>
            </a:lvl1pPr>
          </a:lstStyle>
          <a:p>
            <a:pPr>
              <a:defRPr/>
            </a:pPr>
            <a:fld id="{132A64DD-9F16-42C8-8591-13B578CCC8DB}" type="slidenum">
              <a:rPr lang="de-DE"/>
              <a:pPr>
                <a:defRPr/>
              </a:pPr>
              <a:t>‹Nr.›</a:t>
            </a:fld>
            <a:endParaRPr lang="de-DE" dirty="0"/>
          </a:p>
        </p:txBody>
      </p:sp>
    </p:spTree>
    <p:extLst>
      <p:ext uri="{BB962C8B-B14F-4D97-AF65-F5344CB8AC3E}">
        <p14:creationId xmlns:p14="http://schemas.microsoft.com/office/powerpoint/2010/main" val="305807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7" name="Rechteck 6"/>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8" name="Picture 2" descr="https://www.kindermedienland-bw.de/fileadmin/redaktion/kml/aktuelles/ph_ludwigsburg_717.jpg"/>
          <p:cNvPicPr>
            <a:picLocks noChangeAspect="1" noChangeArrowheads="1"/>
          </p:cNvPicPr>
          <p:nvPr/>
        </p:nvPicPr>
        <p:blipFill>
          <a:blip r:embed="rId2">
            <a:extLst>
              <a:ext uri="{28A0092B-C50C-407E-A947-70E740481C1C}">
                <a14:useLocalDpi xmlns:a14="http://schemas.microsoft.com/office/drawing/2010/main" val="0"/>
              </a:ext>
            </a:extLst>
          </a:blip>
          <a:srcRect b="37534"/>
          <a:stretch>
            <a:fillRect/>
          </a:stretch>
        </p:blipFill>
        <p:spPr bwMode="auto">
          <a:xfrm>
            <a:off x="7226300" y="260350"/>
            <a:ext cx="169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57200" y="114424"/>
            <a:ext cx="6660000" cy="1143000"/>
          </a:xfrm>
        </p:spPr>
        <p:txBody>
          <a:bodyPr tIns="0" anchor="t"/>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Datumsplatzhalter 11"/>
          <p:cNvSpPr>
            <a:spLocks noGrp="1"/>
          </p:cNvSpPr>
          <p:nvPr>
            <p:ph type="dt" sz="half" idx="10"/>
          </p:nvPr>
        </p:nvSpPr>
        <p:spPr/>
        <p:txBody>
          <a:bodyPr/>
          <a:lstStyle>
            <a:lvl1pPr>
              <a:defRPr/>
            </a:lvl1pPr>
          </a:lstStyle>
          <a:p>
            <a:pPr>
              <a:defRPr/>
            </a:pPr>
            <a:fld id="{AD2A2983-93C4-4183-BF1F-D14772FDACF1}" type="datetime1">
              <a:rPr lang="de-DE" smtClean="0"/>
              <a:t>10.04.2024</a:t>
            </a:fld>
            <a:endParaRPr dirty="0"/>
          </a:p>
        </p:txBody>
      </p:sp>
      <p:sp>
        <p:nvSpPr>
          <p:cNvPr id="11" name="Foliennummernplatzhalter 13"/>
          <p:cNvSpPr>
            <a:spLocks noGrp="1"/>
          </p:cNvSpPr>
          <p:nvPr>
            <p:ph type="sldNum" sz="quarter" idx="12"/>
          </p:nvPr>
        </p:nvSpPr>
        <p:spPr/>
        <p:txBody>
          <a:bodyPr/>
          <a:lstStyle>
            <a:lvl1pPr>
              <a:defRPr/>
            </a:lvl1pPr>
          </a:lstStyle>
          <a:p>
            <a:pPr>
              <a:defRPr/>
            </a:pPr>
            <a:fld id="{E5A68979-B5A5-473A-8F45-A7D01DD59003}" type="slidenum">
              <a:rPr lang="de-DE"/>
              <a:pPr>
                <a:defRPr/>
              </a:pPr>
              <a:t>‹Nr.›</a:t>
            </a:fld>
            <a:endParaRPr lang="de-DE" dirty="0"/>
          </a:p>
        </p:txBody>
      </p:sp>
    </p:spTree>
    <p:extLst>
      <p:ext uri="{BB962C8B-B14F-4D97-AF65-F5344CB8AC3E}">
        <p14:creationId xmlns:p14="http://schemas.microsoft.com/office/powerpoint/2010/main" val="26102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p:nvPr/>
        </p:nvSpPr>
        <p:spPr>
          <a:xfrm>
            <a:off x="0" y="6742113"/>
            <a:ext cx="9144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3" name="Picture 2" descr="https://www.kindermedienland-bw.de/fileadmin/redaktion/kml/aktuelles/ph_ludwigsburg_717.jpg"/>
          <p:cNvPicPr>
            <a:picLocks noChangeAspect="1" noChangeArrowheads="1"/>
          </p:cNvPicPr>
          <p:nvPr/>
        </p:nvPicPr>
        <p:blipFill>
          <a:blip r:embed="rId2">
            <a:extLst>
              <a:ext uri="{28A0092B-C50C-407E-A947-70E740481C1C}">
                <a14:useLocalDpi xmlns:a14="http://schemas.microsoft.com/office/drawing/2010/main" val="0"/>
              </a:ext>
            </a:extLst>
          </a:blip>
          <a:srcRect b="37534"/>
          <a:stretch>
            <a:fillRect/>
          </a:stretch>
        </p:blipFill>
        <p:spPr bwMode="auto">
          <a:xfrm>
            <a:off x="7226300" y="260350"/>
            <a:ext cx="1692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umsplatzhalter 6"/>
          <p:cNvSpPr>
            <a:spLocks noGrp="1"/>
          </p:cNvSpPr>
          <p:nvPr>
            <p:ph type="dt" sz="half" idx="10"/>
          </p:nvPr>
        </p:nvSpPr>
        <p:spPr/>
        <p:txBody>
          <a:bodyPr/>
          <a:lstStyle>
            <a:lvl1pPr>
              <a:defRPr/>
            </a:lvl1pPr>
          </a:lstStyle>
          <a:p>
            <a:pPr>
              <a:defRPr/>
            </a:pPr>
            <a:fld id="{9D4E8C2F-4950-4999-B6B5-B9AB29E6B07B}" type="datetime1">
              <a:rPr lang="de-DE" smtClean="0"/>
              <a:t>10.04.2024</a:t>
            </a:fld>
            <a:endParaRPr dirty="0"/>
          </a:p>
        </p:txBody>
      </p:sp>
      <p:sp>
        <p:nvSpPr>
          <p:cNvPr id="6" name="Foliennummernplatzhalter 8"/>
          <p:cNvSpPr>
            <a:spLocks noGrp="1"/>
          </p:cNvSpPr>
          <p:nvPr>
            <p:ph type="sldNum" sz="quarter" idx="12"/>
          </p:nvPr>
        </p:nvSpPr>
        <p:spPr/>
        <p:txBody>
          <a:bodyPr/>
          <a:lstStyle>
            <a:lvl1pPr>
              <a:defRPr/>
            </a:lvl1pPr>
          </a:lstStyle>
          <a:p>
            <a:pPr>
              <a:defRPr/>
            </a:pPr>
            <a:fld id="{DD7F52B7-A86F-4F71-A431-0CB54C60B002}" type="slidenum">
              <a:rPr lang="de-DE"/>
              <a:pPr>
                <a:defRPr/>
              </a:pPr>
              <a:t>‹Nr.›</a:t>
            </a:fld>
            <a:endParaRPr lang="de-DE" dirty="0"/>
          </a:p>
        </p:txBody>
      </p:sp>
    </p:spTree>
    <p:extLst>
      <p:ext uri="{BB962C8B-B14F-4D97-AF65-F5344CB8AC3E}">
        <p14:creationId xmlns:p14="http://schemas.microsoft.com/office/powerpoint/2010/main" val="182089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 name="Foliennummernplatzhalter 5"/>
          <p:cNvSpPr>
            <a:spLocks noGrp="1"/>
          </p:cNvSpPr>
          <p:nvPr>
            <p:ph type="sldNum" sz="quarter" idx="4"/>
          </p:nvPr>
        </p:nvSpPr>
        <p:spPr>
          <a:xfrm>
            <a:off x="6686550" y="6356350"/>
            <a:ext cx="2133600" cy="365125"/>
          </a:xfrm>
          <a:prstGeom prst="rect">
            <a:avLst/>
          </a:prstGeom>
        </p:spPr>
        <p:txBody>
          <a:bodyPr vert="horz" lIns="91440" tIns="45720" rIns="0" bIns="45720" rtlCol="0" anchor="ctr"/>
          <a:lstStyle>
            <a:lvl1pPr algn="r" fontAlgn="auto">
              <a:spcBef>
                <a:spcPts val="0"/>
              </a:spcBef>
              <a:spcAft>
                <a:spcPts val="0"/>
              </a:spcAft>
              <a:defRPr sz="800" smtClean="0">
                <a:solidFill>
                  <a:schemeClr val="accent6"/>
                </a:solidFill>
                <a:latin typeface="Trebuchet MS" panose="020B0603020202020204" pitchFamily="34" charset="0"/>
                <a:cs typeface="+mn-cs"/>
              </a:defRPr>
            </a:lvl1pPr>
          </a:lstStyle>
          <a:p>
            <a:pPr>
              <a:defRPr/>
            </a:pPr>
            <a:fld id="{8F60B147-AA76-401C-8F91-5D3D044213A5}" type="slidenum">
              <a:rPr lang="de-DE"/>
              <a:pPr>
                <a:defRPr/>
              </a:pPr>
              <a:t>‹Nr.›</a:t>
            </a:fld>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lang="de-DE" sz="800" smtClean="0">
                <a:solidFill>
                  <a:schemeClr val="accent6"/>
                </a:solidFill>
                <a:latin typeface="Trebuchet MS" panose="020B0603020202020204" pitchFamily="34" charset="0"/>
                <a:cs typeface="+mn-cs"/>
              </a:defRPr>
            </a:lvl1pPr>
          </a:lstStyle>
          <a:p>
            <a:pPr>
              <a:defRPr/>
            </a:pPr>
            <a:fld id="{BA258ABE-4EC0-4648-A6F0-484DB6379414}" type="datetime1">
              <a:rPr lang="de-DE" smtClean="0"/>
              <a:t>10.04.2024</a:t>
            </a:fld>
            <a:endParaRPr dirty="0"/>
          </a:p>
        </p:txBody>
      </p:sp>
      <p:sp>
        <p:nvSpPr>
          <p:cNvPr id="8" name="Textfeld 7"/>
          <p:cNvSpPr txBox="1"/>
          <p:nvPr userDrawn="1"/>
        </p:nvSpPr>
        <p:spPr>
          <a:xfrm>
            <a:off x="3124800" y="6357875"/>
            <a:ext cx="2894400" cy="363600"/>
          </a:xfrm>
          <a:prstGeom prst="rect">
            <a:avLst/>
          </a:prstGeom>
        </p:spPr>
        <p:txBody>
          <a:bodyPr vert="horz" lIns="91440" tIns="45720" rIns="91440" bIns="45720" rtlCol="0" anchor="ctr"/>
          <a:lstStyle>
            <a:defPPr>
              <a:defRPr lang="de-DE"/>
            </a:defPPr>
            <a:lvl1pPr algn="ctr" fontAlgn="auto">
              <a:spcBef>
                <a:spcPts val="0"/>
              </a:spcBef>
              <a:spcAft>
                <a:spcPts val="0"/>
              </a:spcAft>
              <a:defRPr sz="800">
                <a:solidFill>
                  <a:schemeClr val="accent6"/>
                </a:solidFill>
                <a:latin typeface="Trebuchet MS" panose="020B0603020202020204" pitchFamily="34" charset="0"/>
                <a:cs typeface="+mn-cs"/>
              </a:defRPr>
            </a:lvl1pPr>
          </a:lstStyle>
          <a:p>
            <a:pPr lvl="0"/>
            <a:endParaRPr lang="de-DE"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p:txStyles>
    <p:titleStyle>
      <a:lvl1pPr algn="ctr" rtl="0" eaLnBrk="1" fontAlgn="base" hangingPunct="1">
        <a:spcBef>
          <a:spcPct val="0"/>
        </a:spcBef>
        <a:spcAft>
          <a:spcPct val="0"/>
        </a:spcAft>
        <a:defRPr sz="4400" kern="1200">
          <a:solidFill>
            <a:schemeClr val="tx1"/>
          </a:solidFill>
          <a:latin typeface="Trebuchet MS" panose="020B0603020202020204" pitchFamily="34" charset="0"/>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797979"/>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797979"/>
          </a:solidFill>
          <a:latin typeface="Trebuchet MS" panose="020B06030202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797979"/>
          </a:solidFill>
          <a:latin typeface="Trebuchet MS" panose="020B0603020202020204"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797979"/>
          </a:solidFill>
          <a:latin typeface="Trebuchet MS" panose="020B0603020202020204"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797979"/>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5"/>
          <p:cNvSpPr>
            <a:spLocks noGrp="1"/>
          </p:cNvSpPr>
          <p:nvPr>
            <p:ph type="ctrTitle"/>
          </p:nvPr>
        </p:nvSpPr>
        <p:spPr>
          <a:xfrm>
            <a:off x="3519488" y="4711700"/>
            <a:ext cx="5624512" cy="1258888"/>
          </a:xfrm>
        </p:spPr>
        <p:txBody>
          <a:bodyPr/>
          <a:lstStyle/>
          <a:p>
            <a:r>
              <a:rPr lang="de-DE" altLang="de-DE" sz="2800" dirty="0"/>
              <a:t>Mündliche Modulprüfungen in den BA-Lehramtsstudiengängen im Fach Deutsch</a:t>
            </a:r>
          </a:p>
        </p:txBody>
      </p:sp>
      <p:sp>
        <p:nvSpPr>
          <p:cNvPr id="9219" name="Untertitel 2"/>
          <p:cNvSpPr>
            <a:spLocks noGrp="1"/>
          </p:cNvSpPr>
          <p:nvPr>
            <p:ph type="subTitle" idx="1"/>
          </p:nvPr>
        </p:nvSpPr>
        <p:spPr>
          <a:xfrm>
            <a:off x="0" y="4065588"/>
            <a:ext cx="9144000" cy="646112"/>
          </a:xfrm>
        </p:spPr>
        <p:txBody>
          <a:bodyPr/>
          <a:lstStyle/>
          <a:p>
            <a:r>
              <a:rPr lang="de-DE" altLang="de-DE" dirty="0"/>
              <a:t>Hinweise für die Prüfungen im Anschluss an das </a:t>
            </a:r>
            <a:r>
              <a:rPr lang="de-DE" altLang="de-DE" dirty="0" err="1"/>
              <a:t>SoSe</a:t>
            </a:r>
            <a:r>
              <a:rPr lang="de-DE" altLang="de-DE" dirty="0"/>
              <a:t> 2024</a:t>
            </a:r>
          </a:p>
        </p:txBody>
      </p:sp>
      <p:sp>
        <p:nvSpPr>
          <p:cNvPr id="2" name="Bildplatzhalter 1"/>
          <p:cNvSpPr>
            <a:spLocks noGrp="1"/>
          </p:cNvSpPr>
          <p:nvPr>
            <p:ph type="pic" sz="quarter" idx="12"/>
          </p:nvPr>
        </p:nvSpPr>
        <p:spPr/>
        <p:txBody>
          <a:bodyPr/>
          <a:lstStyle/>
          <a:p>
            <a:endParaRPr lang="de-DE" dirty="0"/>
          </a:p>
        </p:txBody>
      </p:sp>
      <p:pic>
        <p:nvPicPr>
          <p:cNvPr id="3" name="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4408" y="587727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1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Kann ich mich wieder abmelden?</a:t>
            </a:r>
          </a:p>
        </p:txBody>
      </p:sp>
      <p:sp>
        <p:nvSpPr>
          <p:cNvPr id="3" name="Inhaltsplatzhalter 2"/>
          <p:cNvSpPr>
            <a:spLocks noGrp="1"/>
          </p:cNvSpPr>
          <p:nvPr>
            <p:ph idx="1"/>
          </p:nvPr>
        </p:nvSpPr>
        <p:spPr/>
        <p:txBody>
          <a:bodyPr/>
          <a:lstStyle/>
          <a:p>
            <a:r>
              <a:rPr lang="de-DE" sz="2000" dirty="0"/>
              <a:t>Nach der Vorverteilung sind Sie nicht für die Prüfung angemeldet, bitte informieren Sie uns, wenn Sie die Prüfung nicht ablegen möchten, damit wir den Platz neu vergeben können.</a:t>
            </a:r>
          </a:p>
          <a:p>
            <a:r>
              <a:rPr lang="de-DE" sz="2000" dirty="0"/>
              <a:t>Es gibt bis zum 22.07.24 die Möglichkeit, sich wieder in LSF von der offiziellen Prüfungsanmeldung abzumelden.</a:t>
            </a:r>
          </a:p>
          <a:p>
            <a:r>
              <a:rPr lang="de-DE" sz="2000" dirty="0"/>
              <a:t>Danach ist ein Rücktritt nur noch mit Genehmigung des akad. Prüfungsamts aus wichtigem Grund möglich.</a:t>
            </a:r>
          </a:p>
          <a:p>
            <a:r>
              <a:rPr lang="de-DE" sz="2000" dirty="0"/>
              <a:t>Bitte informieren Sie zusätzlich Ihre Prüferinnen und Prüfer per E-Mail, wenn Sie zurücktreten.</a:t>
            </a:r>
          </a:p>
          <a:p>
            <a:r>
              <a:rPr lang="de-DE" sz="2000" dirty="0"/>
              <a:t>Sollten Sie ohne Genehmigung des Rücktritts nicht zur Prüfung kommen, wird diese mit 5,0 bewertet.</a:t>
            </a:r>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10</a:t>
            </a:fld>
            <a:endParaRPr lang="de-DE" dirty="0"/>
          </a:p>
        </p:txBody>
      </p:sp>
      <p:pic>
        <p:nvPicPr>
          <p:cNvPr id="6" name="10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76023" y="5516563"/>
            <a:ext cx="609600" cy="609600"/>
          </a:xfrm>
          <a:prstGeom prst="rect">
            <a:avLst/>
          </a:prstGeom>
        </p:spPr>
      </p:pic>
    </p:spTree>
    <p:extLst>
      <p:ext uri="{BB962C8B-B14F-4D97-AF65-F5344CB8AC3E}">
        <p14:creationId xmlns:p14="http://schemas.microsoft.com/office/powerpoint/2010/main" val="4242143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Was muss ich sonst beachten?</a:t>
            </a:r>
          </a:p>
        </p:txBody>
      </p:sp>
      <p:sp>
        <p:nvSpPr>
          <p:cNvPr id="3" name="Inhaltsplatzhalter 2"/>
          <p:cNvSpPr>
            <a:spLocks noGrp="1"/>
          </p:cNvSpPr>
          <p:nvPr>
            <p:ph idx="1"/>
          </p:nvPr>
        </p:nvSpPr>
        <p:spPr/>
        <p:txBody>
          <a:bodyPr/>
          <a:lstStyle/>
          <a:p>
            <a:r>
              <a:rPr lang="de-DE" sz="2000" dirty="0"/>
              <a:t>Es gibt in der Regel keine Nachtermine für Prüfungen. Die Prüfung kann im Folgesemester abgelegt werden.</a:t>
            </a:r>
          </a:p>
          <a:p>
            <a:r>
              <a:rPr lang="de-DE" sz="2000" dirty="0"/>
              <a:t>Informieren Sie sich im Moodle-Kurs „Modul 3 Deutsch“ oder „Modul 5 Sek. I“ und auf LSF, ob es ggf. noch Änderungen gibt.</a:t>
            </a:r>
          </a:p>
          <a:p>
            <a:endParaRPr lang="de-DE" dirty="0"/>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11</a:t>
            </a:fld>
            <a:endParaRPr lang="de-DE" dirty="0"/>
          </a:p>
        </p:txBody>
      </p:sp>
    </p:spTree>
    <p:extLst>
      <p:ext uri="{BB962C8B-B14F-4D97-AF65-F5344CB8AC3E}">
        <p14:creationId xmlns:p14="http://schemas.microsoft.com/office/powerpoint/2010/main" val="202688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Wie sollte ich mich vorbereiten?</a:t>
            </a:r>
          </a:p>
        </p:txBody>
      </p:sp>
      <p:sp>
        <p:nvSpPr>
          <p:cNvPr id="3" name="Inhaltsplatzhalter 2"/>
          <p:cNvSpPr>
            <a:spLocks noGrp="1"/>
          </p:cNvSpPr>
          <p:nvPr>
            <p:ph idx="1"/>
          </p:nvPr>
        </p:nvSpPr>
        <p:spPr/>
        <p:txBody>
          <a:bodyPr/>
          <a:lstStyle/>
          <a:p>
            <a:r>
              <a:rPr lang="de-DE" sz="2000" dirty="0"/>
              <a:t>Mitarbeit in den Seminaren und Selbststudium zu den Seminaren</a:t>
            </a:r>
          </a:p>
          <a:p>
            <a:r>
              <a:rPr lang="de-DE" sz="2000" dirty="0"/>
              <a:t>Kommen Sie vorbereitet und mit konkreten Fragen in die Sprechstunde oder reichen Sie entsprechende Unterlagen ein.</a:t>
            </a:r>
          </a:p>
          <a:p>
            <a:r>
              <a:rPr lang="de-DE" sz="2000" dirty="0"/>
              <a:t>Üben Sie es, über die Themen zu sprechen, z. B. in Lerngruppen.</a:t>
            </a:r>
          </a:p>
          <a:p>
            <a:r>
              <a:rPr lang="de-DE" sz="2000" dirty="0"/>
              <a:t>Sie sollten über das Thema und seinen Kontext sprechen, diskutieren und reflektieren können.</a:t>
            </a:r>
          </a:p>
          <a:p>
            <a:r>
              <a:rPr lang="de-DE" sz="2000" dirty="0"/>
              <a:t>Sie sollten in der Lage sein, die Fachsprache angemessen zu verwenden.</a:t>
            </a:r>
          </a:p>
          <a:p>
            <a:r>
              <a:rPr lang="de-DE" sz="2000" dirty="0"/>
              <a:t>Erarbeiten Sie ausreichend viel fachwissenschaftliche und fachdidaktische Literatur, um über die Themen ein fachlich fundiertes Gespräch führen zu können.</a:t>
            </a:r>
          </a:p>
          <a:p>
            <a:r>
              <a:rPr lang="de-DE" sz="2000" dirty="0"/>
              <a:t>Sie geben Literatur etwa in den Umfang wie für eine Hausarbeit an. Näheres klären Sie mit Ihrer Prüfungskommission.</a:t>
            </a:r>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12</a:t>
            </a:fld>
            <a:endParaRPr lang="de-DE" dirty="0"/>
          </a:p>
        </p:txBody>
      </p:sp>
      <p:pic>
        <p:nvPicPr>
          <p:cNvPr id="6"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84368" y="5821363"/>
            <a:ext cx="609600" cy="609600"/>
          </a:xfrm>
          <a:prstGeom prst="rect">
            <a:avLst/>
          </a:prstGeom>
        </p:spPr>
      </p:pic>
    </p:spTree>
    <p:extLst>
      <p:ext uri="{BB962C8B-B14F-4D97-AF65-F5344CB8AC3E}">
        <p14:creationId xmlns:p14="http://schemas.microsoft.com/office/powerpoint/2010/main" val="13039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76" fill="hold"/>
                                        <p:tgtEl>
                                          <p:spTgt spid="6"/>
                                        </p:tgtEl>
                                      </p:cBhvr>
                                    </p:cmd>
                                  </p:childTnLst>
                                </p:cTn>
                              </p:par>
                            </p:childTnLst>
                          </p:cTn>
                        </p:par>
                      </p:childTnLst>
                    </p:cTn>
                  </p:par>
                </p:childTnLst>
              </p:cTn>
              <p:nextCondLst>
                <p:cond evt="onClick" delay="0">
                  <p:tgtEl>
                    <p:spTgt spid="6"/>
                  </p:tgtEl>
                </p:cond>
              </p:nextCondLst>
            </p:seq>
            <p:audio>
              <p:cMediaNode vol="93939">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1166018"/>
            <a:ext cx="8229600" cy="4525963"/>
          </a:xfrm>
        </p:spPr>
        <p:txBody>
          <a:bodyPr/>
          <a:lstStyle/>
          <a:p>
            <a:pPr marL="0" indent="0">
              <a:buNone/>
            </a:pPr>
            <a:endParaRPr lang="de-DE" dirty="0"/>
          </a:p>
          <a:p>
            <a:pPr marL="0" indent="0">
              <a:buNone/>
            </a:pPr>
            <a:endParaRPr lang="de-DE" dirty="0"/>
          </a:p>
          <a:p>
            <a:pPr marL="0" indent="0">
              <a:buNone/>
            </a:pPr>
            <a:r>
              <a:rPr lang="de-DE" dirty="0"/>
              <a:t>	Viel Erfolg bei der Prüfung! </a:t>
            </a:r>
          </a:p>
          <a:p>
            <a:pPr marL="0" indent="0">
              <a:buNone/>
            </a:pPr>
            <a:endParaRPr lang="de-DE" dirty="0"/>
          </a:p>
          <a:p>
            <a:pPr marL="0" indent="0">
              <a:buNone/>
            </a:pPr>
            <a:r>
              <a:rPr lang="de-DE" dirty="0"/>
              <a:t>			</a:t>
            </a:r>
          </a:p>
          <a:p>
            <a:pPr marL="0" indent="0">
              <a:buNone/>
            </a:pPr>
            <a:endParaRPr lang="de-DE" dirty="0"/>
          </a:p>
          <a:p>
            <a:pPr marL="0" indent="0">
              <a:buNone/>
            </a:pPr>
            <a:endParaRPr lang="de-DE" dirty="0"/>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13</a:t>
            </a:fld>
            <a:endParaRPr lang="de-DE" dirty="0"/>
          </a:p>
        </p:txBody>
      </p:sp>
      <p:pic>
        <p:nvPicPr>
          <p:cNvPr id="6"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3117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3"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3"/>
          <p:cNvSpPr>
            <a:spLocks noGrp="1"/>
          </p:cNvSpPr>
          <p:nvPr>
            <p:ph type="title"/>
          </p:nvPr>
        </p:nvSpPr>
        <p:spPr/>
        <p:txBody>
          <a:bodyPr/>
          <a:lstStyle/>
          <a:p>
            <a:pPr algn="l"/>
            <a:r>
              <a:rPr lang="de-DE" altLang="de-DE" sz="3600" dirty="0"/>
              <a:t>Vorgaben des Instituts für deutsche Sprache und Literatur</a:t>
            </a:r>
          </a:p>
        </p:txBody>
      </p:sp>
      <p:sp>
        <p:nvSpPr>
          <p:cNvPr id="2" name="Inhaltsplatzhalter 1"/>
          <p:cNvSpPr>
            <a:spLocks noGrp="1"/>
          </p:cNvSpPr>
          <p:nvPr>
            <p:ph idx="1"/>
          </p:nvPr>
        </p:nvSpPr>
        <p:spPr/>
        <p:txBody>
          <a:bodyPr/>
          <a:lstStyle/>
          <a:p>
            <a:r>
              <a:rPr lang="de-DE" sz="2000" dirty="0"/>
              <a:t>Dauer: ca. 20 Minuten</a:t>
            </a:r>
          </a:p>
          <a:p>
            <a:r>
              <a:rPr lang="de-DE" sz="2000" dirty="0"/>
              <a:t>Zwei Schwerpunktthemen, die in der Regel aus den belegten Lehrveranstaltungen stammen; Absprache mit der zugeteilten Kommission</a:t>
            </a:r>
          </a:p>
          <a:p>
            <a:r>
              <a:rPr lang="de-DE" sz="2000" dirty="0"/>
              <a:t>Grundlagenwissen, das für das Modul 3 bzw. Modul 5 relevant ist, wird mitgeprüft.</a:t>
            </a:r>
          </a:p>
          <a:p>
            <a:r>
              <a:rPr lang="de-DE" sz="2000" dirty="0"/>
              <a:t>Prüfungszeitraum in der Regel vor Beginn des Folgesemesters </a:t>
            </a:r>
          </a:p>
          <a:p>
            <a:r>
              <a:rPr lang="de-DE" sz="2000" dirty="0"/>
              <a:t>Sie haben alle Bausteine des Moduls 3 bzw. des Moduls 5 erfolgreich absolviert</a:t>
            </a:r>
          </a:p>
        </p:txBody>
      </p:sp>
      <p:sp>
        <p:nvSpPr>
          <p:cNvPr id="3" name="Datumsplatzhalter 2"/>
          <p:cNvSpPr>
            <a:spLocks noGrp="1"/>
          </p:cNvSpPr>
          <p:nvPr>
            <p:ph type="dt" sz="half" idx="10"/>
          </p:nvPr>
        </p:nvSpPr>
        <p:spPr/>
        <p:txBody>
          <a:bodyPr/>
          <a:lstStyle/>
          <a:p>
            <a:pPr>
              <a:defRPr/>
            </a:pPr>
            <a:fld id="{811A83B4-E890-493C-8874-5D26E3247D7E}" type="datetime1">
              <a:rPr lang="de-DE" smtClean="0"/>
              <a:t>10.04.2024</a:t>
            </a:fld>
            <a:endParaRPr lang="de-DE" dirty="0"/>
          </a:p>
        </p:txBody>
      </p:sp>
      <p:sp>
        <p:nvSpPr>
          <p:cNvPr id="4" name="Foliennummernplatzhalter 3"/>
          <p:cNvSpPr>
            <a:spLocks noGrp="1"/>
          </p:cNvSpPr>
          <p:nvPr>
            <p:ph type="sldNum" sz="quarter" idx="12"/>
          </p:nvPr>
        </p:nvSpPr>
        <p:spPr/>
        <p:txBody>
          <a:bodyPr/>
          <a:lstStyle/>
          <a:p>
            <a:pPr>
              <a:defRPr/>
            </a:pPr>
            <a:fld id="{FE16462F-0623-411B-87FB-D09229F25E1A}" type="slidenum">
              <a:rPr lang="de-DE" smtClean="0"/>
              <a:pPr>
                <a:defRPr/>
              </a:pPr>
              <a:t>2</a:t>
            </a:fld>
            <a:endParaRPr lang="de-DE" dirty="0"/>
          </a:p>
        </p:txBody>
      </p:sp>
      <p:pic>
        <p:nvPicPr>
          <p:cNvPr id="5" name="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84368" y="574675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6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Wann findet die Prüfung statt?</a:t>
            </a:r>
          </a:p>
        </p:txBody>
      </p:sp>
      <p:sp>
        <p:nvSpPr>
          <p:cNvPr id="3" name="Inhaltsplatzhalter 2"/>
          <p:cNvSpPr>
            <a:spLocks noGrp="1"/>
          </p:cNvSpPr>
          <p:nvPr>
            <p:ph idx="1"/>
          </p:nvPr>
        </p:nvSpPr>
        <p:spPr>
          <a:xfrm>
            <a:off x="457200" y="1600200"/>
            <a:ext cx="8229600" cy="4756150"/>
          </a:xfrm>
        </p:spPr>
        <p:txBody>
          <a:bodyPr/>
          <a:lstStyle/>
          <a:p>
            <a:r>
              <a:rPr lang="de-DE" sz="1800" dirty="0"/>
              <a:t>Die Prüfung wird voraussichtlich zwischen dem </a:t>
            </a:r>
            <a:r>
              <a:rPr lang="de-DE"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30.09.2024 und 11.10.2024 </a:t>
            </a:r>
            <a:r>
              <a:rPr lang="de-DE" sz="1800" dirty="0"/>
              <a:t>stattfinden.</a:t>
            </a:r>
          </a:p>
          <a:p>
            <a:r>
              <a:rPr lang="de-DE" sz="1800" dirty="0"/>
              <a:t>Der individuelle Termin und der Raum werden von der Kommission bekanntgegeben; ggf. Online-Prüfung notwendig.</a:t>
            </a:r>
          </a:p>
          <a:p>
            <a:r>
              <a:rPr lang="de-DE" sz="1800" dirty="0"/>
              <a:t>Für den Abschluss der Prüfungen nach den bisherigen Modulhandbüchern sowie für den Übergang in den Master ist die Prüfung im regulären Zeitraum ausreichend.</a:t>
            </a:r>
          </a:p>
          <a:p>
            <a:r>
              <a:rPr lang="de-DE" sz="1800" dirty="0"/>
              <a:t>Wer die Prüfung noch im </a:t>
            </a:r>
            <a:r>
              <a:rPr lang="de-DE" sz="1800" dirty="0" err="1"/>
              <a:t>SoSe</a:t>
            </a:r>
            <a:r>
              <a:rPr lang="de-DE" sz="1800" dirty="0"/>
              <a:t> 2024 abschließen möchte, sollte spätestens bis zum 31.05.2024 bei Herrn Schäfer per E-Mail anmelden. </a:t>
            </a:r>
          </a:p>
          <a:p>
            <a:r>
              <a:rPr lang="de-DE" sz="1800" dirty="0"/>
              <a:t>In diesem Fall wird die Prüfung in einer der Prüfungswochen bei einer Ihnen zugewiesenen Kommission stattfinden.</a:t>
            </a:r>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3</a:t>
            </a:fld>
            <a:endParaRPr lang="de-DE" dirty="0"/>
          </a:p>
        </p:txBody>
      </p:sp>
      <p:pic>
        <p:nvPicPr>
          <p:cNvPr id="6" name="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24328" y="5631657"/>
            <a:ext cx="609600" cy="609600"/>
          </a:xfrm>
          <a:prstGeom prst="rect">
            <a:avLst/>
          </a:prstGeom>
        </p:spPr>
      </p:pic>
    </p:spTree>
    <p:extLst>
      <p:ext uri="{BB962C8B-B14F-4D97-AF65-F5344CB8AC3E}">
        <p14:creationId xmlns:p14="http://schemas.microsoft.com/office/powerpoint/2010/main" val="2960371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7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Wer prüft?</a:t>
            </a:r>
          </a:p>
        </p:txBody>
      </p:sp>
      <p:sp>
        <p:nvSpPr>
          <p:cNvPr id="3" name="Inhaltsplatzhalter 2"/>
          <p:cNvSpPr>
            <a:spLocks noGrp="1"/>
          </p:cNvSpPr>
          <p:nvPr>
            <p:ph idx="1"/>
          </p:nvPr>
        </p:nvSpPr>
        <p:spPr>
          <a:xfrm>
            <a:off x="457200" y="1257098"/>
            <a:ext cx="8229600" cy="4869065"/>
          </a:xfrm>
        </p:spPr>
        <p:txBody>
          <a:bodyPr/>
          <a:lstStyle/>
          <a:p>
            <a:r>
              <a:rPr lang="de-DE" sz="2000" dirty="0"/>
              <a:t>Es prüfen vom Prüfer*innen, die vom Institut für deutsche Sprache und Literatur bestellt wurden.</a:t>
            </a:r>
          </a:p>
          <a:p>
            <a:r>
              <a:rPr lang="de-DE" sz="2000" dirty="0"/>
              <a:t>Die Kommissionen können Sie im LSF-Kurs (DEUP 01) ansehen. Dort stehen auch die voraussichtlichen Prüfungstermine.</a:t>
            </a:r>
          </a:p>
          <a:p>
            <a:r>
              <a:rPr lang="de-DE" sz="2000" dirty="0"/>
              <a:t>Teilweise bestehen diese aus einer Person aus dem Bereich „Literatur“ und einer Person aus dem Bereich „Sprache“. Ein Teil der Kommissionen besteht nur aus Personen aus dem Bereich „Sprache“. </a:t>
            </a:r>
          </a:p>
          <a:p>
            <a:r>
              <a:rPr lang="de-DE" sz="2000" b="1" dirty="0"/>
              <a:t>Es besteht aber kein Anspruch auf bestimmte Prüfer*innen.</a:t>
            </a:r>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4</a:t>
            </a:fld>
            <a:endParaRPr lang="de-DE" dirty="0"/>
          </a:p>
        </p:txBody>
      </p:sp>
      <p:pic>
        <p:nvPicPr>
          <p:cNvPr id="6" name="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17200" y="5353145"/>
            <a:ext cx="609600" cy="609600"/>
          </a:xfrm>
          <a:prstGeom prst="rect">
            <a:avLst/>
          </a:prstGeom>
        </p:spPr>
      </p:pic>
    </p:spTree>
    <p:extLst>
      <p:ext uri="{BB962C8B-B14F-4D97-AF65-F5344CB8AC3E}">
        <p14:creationId xmlns:p14="http://schemas.microsoft.com/office/powerpoint/2010/main" val="3109807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9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55093-FF4C-4E95-A003-E51E4DADC33D}"/>
              </a:ext>
            </a:extLst>
          </p:cNvPr>
          <p:cNvSpPr>
            <a:spLocks noGrp="1"/>
          </p:cNvSpPr>
          <p:nvPr>
            <p:ph type="title"/>
          </p:nvPr>
        </p:nvSpPr>
        <p:spPr/>
        <p:txBody>
          <a:bodyPr/>
          <a:lstStyle/>
          <a:p>
            <a:pPr algn="l"/>
            <a:r>
              <a:rPr lang="de-DE" sz="3600" dirty="0"/>
              <a:t>Wie komme ich zu einer Prüfungskommission?</a:t>
            </a:r>
          </a:p>
        </p:txBody>
      </p:sp>
      <p:sp>
        <p:nvSpPr>
          <p:cNvPr id="3" name="Inhaltsplatzhalter 2">
            <a:extLst>
              <a:ext uri="{FF2B5EF4-FFF2-40B4-BE49-F238E27FC236}">
                <a16:creationId xmlns:a16="http://schemas.microsoft.com/office/drawing/2014/main" id="{9738C6EC-113A-4382-AEFD-00462059EB4D}"/>
              </a:ext>
            </a:extLst>
          </p:cNvPr>
          <p:cNvSpPr>
            <a:spLocks noGrp="1"/>
          </p:cNvSpPr>
          <p:nvPr>
            <p:ph idx="1"/>
          </p:nvPr>
        </p:nvSpPr>
        <p:spPr/>
        <p:txBody>
          <a:bodyPr/>
          <a:lstStyle/>
          <a:p>
            <a:r>
              <a:rPr lang="de-DE" sz="2000" dirty="0"/>
              <a:t>Sie sollen in LSF (DEUP 01) drei Kommissionen als Wunschkommissionen angeben und priorisieren (</a:t>
            </a:r>
            <a:r>
              <a:rPr lang="de-DE"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13.05.24</a:t>
            </a:r>
            <a:r>
              <a:rPr lang="de-DE" sz="2000" dirty="0">
                <a:effectLst/>
                <a:latin typeface="Calibri" panose="020F0502020204030204" pitchFamily="34" charset="0"/>
                <a:ea typeface="Times New Roman" panose="02020603050405020304" pitchFamily="18" charset="0"/>
                <a:cs typeface="Times New Roman" panose="02020603050405020304" pitchFamily="18" charset="0"/>
              </a:rPr>
              <a:t> bis zum </a:t>
            </a:r>
            <a:r>
              <a:rPr lang="de-DE"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28.05.2</a:t>
            </a:r>
            <a:r>
              <a:rPr lang="de-DE" sz="2000" dirty="0">
                <a:effectLst/>
                <a:latin typeface="Calibri" panose="020F0502020204030204" pitchFamily="34" charset="0"/>
                <a:ea typeface="Times New Roman" panose="02020603050405020304" pitchFamily="18" charset="0"/>
                <a:cs typeface="Times New Roman" panose="02020603050405020304" pitchFamily="18" charset="0"/>
              </a:rPr>
              <a:t>4</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2000" dirty="0">
                <a:latin typeface="+mj-lt"/>
              </a:rPr>
              <a:t>).</a:t>
            </a:r>
          </a:p>
          <a:p>
            <a:r>
              <a:rPr lang="de-DE" sz="2000" dirty="0"/>
              <a:t>Wenn Sie weniger als drei Prioritäten angeben, verbessern sich Ihre Chancen nicht. Bitte geben Sie unbedingt drei Prioritäten an, sonst werden Sie einer Kommission zugeteilt, wenn LSF Sie nicht Ihrer Wunschkommission zulost.</a:t>
            </a:r>
          </a:p>
          <a:p>
            <a:r>
              <a:rPr lang="de-DE" sz="2000" dirty="0"/>
              <a:t>Wer noch keinen Platz bekommen hat, kann </a:t>
            </a:r>
            <a:r>
              <a:rPr lang="de-DE" sz="2000" dirty="0">
                <a:latin typeface="+mj-lt"/>
              </a:rPr>
              <a:t>vom </a:t>
            </a:r>
            <a:r>
              <a:rPr lang="de-DE"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03.06.24</a:t>
            </a:r>
            <a:r>
              <a:rPr lang="de-DE"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bis zum 06.06.24</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de-DE" sz="2000" dirty="0"/>
              <a:t>drei neue Kommissionen im LSF-Kurs „DEUP 01“angeben.</a:t>
            </a:r>
          </a:p>
          <a:p>
            <a:r>
              <a:rPr lang="de-DE" sz="2000" dirty="0"/>
              <a:t>ACHTUNG: Nur eine Vorverteilung auf Prüfungskommissionen – noch keine offizielle Anmeldung zur Prüfung</a:t>
            </a:r>
          </a:p>
          <a:p>
            <a:endParaRPr lang="de-DE" sz="2400" dirty="0"/>
          </a:p>
          <a:p>
            <a:endParaRPr lang="de-DE" dirty="0"/>
          </a:p>
        </p:txBody>
      </p:sp>
      <p:sp>
        <p:nvSpPr>
          <p:cNvPr id="4" name="Datumsplatzhalter 3">
            <a:extLst>
              <a:ext uri="{FF2B5EF4-FFF2-40B4-BE49-F238E27FC236}">
                <a16:creationId xmlns:a16="http://schemas.microsoft.com/office/drawing/2014/main" id="{5D2DE174-EB50-45AC-A2AD-F7A037A6903A}"/>
              </a:ext>
            </a:extLst>
          </p:cNvPr>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a:extLst>
              <a:ext uri="{FF2B5EF4-FFF2-40B4-BE49-F238E27FC236}">
                <a16:creationId xmlns:a16="http://schemas.microsoft.com/office/drawing/2014/main" id="{E15F060B-4CB5-433C-8E60-CF6CBDD14A72}"/>
              </a:ext>
            </a:extLst>
          </p:cNvPr>
          <p:cNvSpPr>
            <a:spLocks noGrp="1"/>
          </p:cNvSpPr>
          <p:nvPr>
            <p:ph type="sldNum" sz="quarter" idx="12"/>
          </p:nvPr>
        </p:nvSpPr>
        <p:spPr/>
        <p:txBody>
          <a:bodyPr/>
          <a:lstStyle/>
          <a:p>
            <a:pPr>
              <a:defRPr/>
            </a:pPr>
            <a:fld id="{FE16462F-0623-411B-87FB-D09229F25E1A}" type="slidenum">
              <a:rPr lang="de-DE" smtClean="0"/>
              <a:pPr>
                <a:defRPr/>
              </a:pPr>
              <a:t>5</a:t>
            </a:fld>
            <a:endParaRPr lang="de-DE" dirty="0"/>
          </a:p>
        </p:txBody>
      </p:sp>
      <p:pic>
        <p:nvPicPr>
          <p:cNvPr id="6" name="0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48550" y="5480393"/>
            <a:ext cx="609600" cy="609600"/>
          </a:xfrm>
          <a:prstGeom prst="rect">
            <a:avLst/>
          </a:prstGeom>
        </p:spPr>
      </p:pic>
    </p:spTree>
    <p:extLst>
      <p:ext uri="{BB962C8B-B14F-4D97-AF65-F5344CB8AC3E}">
        <p14:creationId xmlns:p14="http://schemas.microsoft.com/office/powerpoint/2010/main" val="1449094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4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Wie komme ich zu einer Prüfungskommission?</a:t>
            </a:r>
          </a:p>
        </p:txBody>
      </p:sp>
      <p:sp>
        <p:nvSpPr>
          <p:cNvPr id="3" name="Inhaltsplatzhalter 2"/>
          <p:cNvSpPr>
            <a:spLocks noGrp="1"/>
          </p:cNvSpPr>
          <p:nvPr>
            <p:ph idx="1"/>
          </p:nvPr>
        </p:nvSpPr>
        <p:spPr/>
        <p:txBody>
          <a:bodyPr/>
          <a:lstStyle/>
          <a:p>
            <a:r>
              <a:rPr lang="de-DE" sz="2000" dirty="0"/>
              <a:t>Sie werden von Herrn Schäfer einer Prüfungskommission zugeteilt und über LSF per-E-Mail die Zuteilung informiert. </a:t>
            </a:r>
          </a:p>
          <a:p>
            <a:r>
              <a:rPr lang="de-DE" sz="2000" dirty="0"/>
              <a:t>Dieses Verfahren gilt auch bei Wiederholungsprüfungen oder bei Studierenden, die letztes Semester von der Prüfung zurückgetreten sind. </a:t>
            </a:r>
          </a:p>
          <a:p>
            <a:r>
              <a:rPr lang="de-DE" sz="2000" dirty="0"/>
              <a:t>Lassen Sie sich in den Sprechzeiten von den Prüfer*innen frühzeitig hinsichtlich der Prüfung und der Themenwahl beraten.</a:t>
            </a:r>
          </a:p>
          <a:p>
            <a:r>
              <a:rPr lang="de-DE" sz="2000" dirty="0"/>
              <a:t>Dort sprechen Sie auch die Literatur und weitere Aspekte der Prüfung ab.</a:t>
            </a:r>
          </a:p>
          <a:p>
            <a:r>
              <a:rPr lang="de-DE" sz="2000" dirty="0"/>
              <a:t>Bitte beachten Sie die Hinweise von Prüfer*innen auf ihrer Homepage und in Moodle.</a:t>
            </a:r>
          </a:p>
          <a:p>
            <a:endParaRPr lang="de-DE" sz="2400" dirty="0"/>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6</a:t>
            </a:fld>
            <a:endParaRPr lang="de-DE" dirty="0"/>
          </a:p>
        </p:txBody>
      </p:sp>
      <p:pic>
        <p:nvPicPr>
          <p:cNvPr id="6" name="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48550" y="5495654"/>
            <a:ext cx="609600" cy="609600"/>
          </a:xfrm>
          <a:prstGeom prst="rect">
            <a:avLst/>
          </a:prstGeom>
        </p:spPr>
      </p:pic>
    </p:spTree>
    <p:extLst>
      <p:ext uri="{BB962C8B-B14F-4D97-AF65-F5344CB8AC3E}">
        <p14:creationId xmlns:p14="http://schemas.microsoft.com/office/powerpoint/2010/main" val="2410693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Wie wähle ich Themen aus?</a:t>
            </a:r>
          </a:p>
        </p:txBody>
      </p:sp>
      <p:sp>
        <p:nvSpPr>
          <p:cNvPr id="3" name="Inhaltsplatzhalter 2"/>
          <p:cNvSpPr>
            <a:spLocks noGrp="1"/>
          </p:cNvSpPr>
          <p:nvPr>
            <p:ph idx="1"/>
          </p:nvPr>
        </p:nvSpPr>
        <p:spPr>
          <a:xfrm>
            <a:off x="457200" y="1052736"/>
            <a:ext cx="8229600" cy="5073427"/>
          </a:xfrm>
        </p:spPr>
        <p:txBody>
          <a:bodyPr/>
          <a:lstStyle/>
          <a:p>
            <a:r>
              <a:rPr lang="de-DE" sz="2400" dirty="0"/>
              <a:t>Die Themen hängen von der Kommission ab.</a:t>
            </a:r>
          </a:p>
          <a:p>
            <a:r>
              <a:rPr lang="de-DE" sz="2400" dirty="0"/>
              <a:t>Besteht die Kommission aus einer Person aus dem Bereich „Literatur“ und einer aus dem Bereich „Sprache“ vereinbaren Sie ein Thema aus dem Bereich „Literatur“ und eines aus dem Bereich „Sprache“.</a:t>
            </a:r>
          </a:p>
          <a:p>
            <a:r>
              <a:rPr lang="de-DE" sz="2400" dirty="0"/>
              <a:t>Besteht die Kommission aus zwei Personen aus dem Bereich „Sprache“ vereinbaren Sie zwei Themen aus dem Bereich „Sprache“.</a:t>
            </a:r>
          </a:p>
          <a:p>
            <a:r>
              <a:rPr lang="de-DE" sz="2400" dirty="0"/>
              <a:t>In welchem Gebiet die Prüfer*innen tätig sind, können Sie z.B. dem Schaubild auf der Homepage entnehmen: </a:t>
            </a:r>
            <a:r>
              <a:rPr lang="de-DE" sz="2000" dirty="0"/>
              <a:t>https://www.ph-ludwigsburg.de/fakultaet-2/institut-fuer-deutsche-sprache-und-literatur/personen</a:t>
            </a:r>
          </a:p>
          <a:p>
            <a:r>
              <a:rPr lang="de-DE" sz="2400" dirty="0"/>
              <a:t>Die Themen sollten aus Ihren im zu prüfenden Modul studierten Seminaren stammen.</a:t>
            </a:r>
          </a:p>
          <a:p>
            <a:endParaRPr lang="de-DE" sz="2400" dirty="0"/>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7</a:t>
            </a:fld>
            <a:endParaRPr lang="de-DE" dirty="0"/>
          </a:p>
        </p:txBody>
      </p:sp>
      <p:pic>
        <p:nvPicPr>
          <p:cNvPr id="6" name="0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1835" y="5746750"/>
            <a:ext cx="609600" cy="609600"/>
          </a:xfrm>
          <a:prstGeom prst="rect">
            <a:avLst/>
          </a:prstGeom>
        </p:spPr>
      </p:pic>
    </p:spTree>
    <p:extLst>
      <p:ext uri="{BB962C8B-B14F-4D97-AF65-F5344CB8AC3E}">
        <p14:creationId xmlns:p14="http://schemas.microsoft.com/office/powerpoint/2010/main" val="547077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Welche Inhalte werden geprüft?</a:t>
            </a:r>
          </a:p>
        </p:txBody>
      </p:sp>
      <p:sp>
        <p:nvSpPr>
          <p:cNvPr id="3" name="Inhaltsplatzhalter 2"/>
          <p:cNvSpPr>
            <a:spLocks noGrp="1"/>
          </p:cNvSpPr>
          <p:nvPr>
            <p:ph idx="1"/>
          </p:nvPr>
        </p:nvSpPr>
        <p:spPr/>
        <p:txBody>
          <a:bodyPr/>
          <a:lstStyle/>
          <a:p>
            <a:r>
              <a:rPr lang="de-DE" sz="2000" dirty="0"/>
              <a:t>Sie geben zwei Schwerpunkte an, die aus Seminaren des Moduls 3 bzw. Moduls 5 stammen, die Sie belegt haben.</a:t>
            </a:r>
          </a:p>
          <a:p>
            <a:r>
              <a:rPr lang="de-DE" sz="2000" dirty="0"/>
              <a:t>Die Themen sollten nicht zu eng gefasst sein.</a:t>
            </a:r>
          </a:p>
          <a:p>
            <a:r>
              <a:rPr lang="de-DE" sz="2000" dirty="0"/>
              <a:t>Es muss kein Medienschwerpunkt enthalten sein.</a:t>
            </a:r>
          </a:p>
          <a:p>
            <a:r>
              <a:rPr lang="de-DE" sz="2000" dirty="0"/>
              <a:t>Daneben wird in geeigneter Weise auch Grundlagenwissen für das Modul abgeprüft.</a:t>
            </a:r>
          </a:p>
          <a:p>
            <a:r>
              <a:rPr lang="de-DE" sz="2000" dirty="0"/>
              <a:t>Es wird geprüft, ob Sie über Fachwissen verfügen, dieses darstellen, reflektieren und transferieren können.</a:t>
            </a:r>
          </a:p>
          <a:p>
            <a:r>
              <a:rPr lang="de-DE" sz="2000" dirty="0"/>
              <a:t>Auch die Fachsprache muss angemessen verwendet werden.</a:t>
            </a:r>
          </a:p>
          <a:p>
            <a:r>
              <a:rPr lang="de-DE" sz="2000" dirty="0"/>
              <a:t>Die Prüfung finden als Gespräch statt, es finden in der Regel keine Präsentationen statt.</a:t>
            </a:r>
          </a:p>
          <a:p>
            <a:pPr marL="0" indent="0">
              <a:buNone/>
            </a:pPr>
            <a:endParaRPr lang="de-DE" sz="2400" dirty="0"/>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8</a:t>
            </a:fld>
            <a:endParaRPr lang="de-DE" dirty="0"/>
          </a:p>
        </p:txBody>
      </p:sp>
      <p:pic>
        <p:nvPicPr>
          <p:cNvPr id="6" name="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5549442"/>
            <a:ext cx="609600" cy="609600"/>
          </a:xfrm>
          <a:prstGeom prst="rect">
            <a:avLst/>
          </a:prstGeom>
        </p:spPr>
      </p:pic>
    </p:spTree>
    <p:extLst>
      <p:ext uri="{BB962C8B-B14F-4D97-AF65-F5344CB8AC3E}">
        <p14:creationId xmlns:p14="http://schemas.microsoft.com/office/powerpoint/2010/main" val="3475310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3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3600" dirty="0"/>
              <a:t>Wann muss ich mich wie offiziell anmelden?</a:t>
            </a:r>
          </a:p>
        </p:txBody>
      </p:sp>
      <p:sp>
        <p:nvSpPr>
          <p:cNvPr id="3" name="Inhaltsplatzhalter 2"/>
          <p:cNvSpPr>
            <a:spLocks noGrp="1"/>
          </p:cNvSpPr>
          <p:nvPr>
            <p:ph idx="1"/>
          </p:nvPr>
        </p:nvSpPr>
        <p:spPr/>
        <p:txBody>
          <a:bodyPr/>
          <a:lstStyle/>
          <a:p>
            <a:r>
              <a:rPr lang="de-DE" sz="2000" dirty="0"/>
              <a:t>Sie melden sich zwischen dem 15.06.24 bis zum 15.07.24 offiziell in LSF für die Prüfung bei der zugewiesenen Kommission an.</a:t>
            </a:r>
          </a:p>
          <a:p>
            <a:r>
              <a:rPr lang="de-DE" sz="2000" b="1" dirty="0"/>
              <a:t>Nur mit dieser Anmeldung werden Sie offiziell zugelassen und können an der Prüfung teilnehmen.</a:t>
            </a:r>
          </a:p>
          <a:p>
            <a:r>
              <a:rPr lang="de-DE" sz="2000" dirty="0"/>
              <a:t>Sie dürfen sich nur bei der zugewiesenen Kommission anmelden. Andere Anmeldungen werden gelöscht.</a:t>
            </a:r>
          </a:p>
          <a:p>
            <a:pPr lvl="1"/>
            <a:endParaRPr lang="de-DE" dirty="0"/>
          </a:p>
        </p:txBody>
      </p:sp>
      <p:sp>
        <p:nvSpPr>
          <p:cNvPr id="4" name="Datumsplatzhalter 3"/>
          <p:cNvSpPr>
            <a:spLocks noGrp="1"/>
          </p:cNvSpPr>
          <p:nvPr>
            <p:ph type="dt" sz="half" idx="10"/>
          </p:nvPr>
        </p:nvSpPr>
        <p:spPr/>
        <p:txBody>
          <a:bodyPr/>
          <a:lstStyle/>
          <a:p>
            <a:pPr>
              <a:defRPr/>
            </a:pPr>
            <a:fld id="{E9C0470F-6C8E-422D-AA02-782C6DF9C399}" type="datetime1">
              <a:rPr lang="de-DE" smtClean="0"/>
              <a:t>10.04.2024</a:t>
            </a:fld>
            <a:endParaRPr lang="de-DE" dirty="0"/>
          </a:p>
        </p:txBody>
      </p:sp>
      <p:sp>
        <p:nvSpPr>
          <p:cNvPr id="5" name="Foliennummernplatzhalter 4"/>
          <p:cNvSpPr>
            <a:spLocks noGrp="1"/>
          </p:cNvSpPr>
          <p:nvPr>
            <p:ph type="sldNum" sz="quarter" idx="12"/>
          </p:nvPr>
        </p:nvSpPr>
        <p:spPr/>
        <p:txBody>
          <a:bodyPr/>
          <a:lstStyle/>
          <a:p>
            <a:pPr>
              <a:defRPr/>
            </a:pPr>
            <a:fld id="{FE16462F-0623-411B-87FB-D09229F25E1A}" type="slidenum">
              <a:rPr lang="de-DE" smtClean="0"/>
              <a:pPr>
                <a:defRPr/>
              </a:pPr>
              <a:t>9</a:t>
            </a:fld>
            <a:endParaRPr lang="de-DE" dirty="0"/>
          </a:p>
        </p:txBody>
      </p:sp>
      <p:pic>
        <p:nvPicPr>
          <p:cNvPr id="6" name="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53350" y="5229200"/>
            <a:ext cx="609600" cy="609600"/>
          </a:xfrm>
          <a:prstGeom prst="rect">
            <a:avLst/>
          </a:prstGeom>
        </p:spPr>
      </p:pic>
    </p:spTree>
    <p:extLst>
      <p:ext uri="{BB962C8B-B14F-4D97-AF65-F5344CB8AC3E}">
        <p14:creationId xmlns:p14="http://schemas.microsoft.com/office/powerpoint/2010/main" val="3544827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1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20160407_ph_ludwigsburg_pptvorlage2016_Fuss_20160410">
  <a:themeElements>
    <a:clrScheme name="PH2016">
      <a:dk1>
        <a:srgbClr val="006633"/>
      </a:dk1>
      <a:lt1>
        <a:srgbClr val="FFFFFF"/>
      </a:lt1>
      <a:dk2>
        <a:srgbClr val="599B7A"/>
      </a:dk2>
      <a:lt2>
        <a:srgbClr val="DDDDDD"/>
      </a:lt2>
      <a:accent1>
        <a:srgbClr val="83B819"/>
      </a:accent1>
      <a:accent2>
        <a:srgbClr val="B2D1C1"/>
      </a:accent2>
      <a:accent3>
        <a:srgbClr val="DDDDDD"/>
      </a:accent3>
      <a:accent4>
        <a:srgbClr val="181818"/>
      </a:accent4>
      <a:accent5>
        <a:srgbClr val="FFFFFF"/>
      </a:accent5>
      <a:accent6>
        <a:srgbClr val="797979"/>
      </a:accent6>
      <a:hlink>
        <a:srgbClr val="797979"/>
      </a:hlink>
      <a:folHlink>
        <a:srgbClr val="797979"/>
      </a:folHlink>
    </a:clrScheme>
    <a:fontScheme name="PH2016">
      <a:majorFont>
        <a:latin typeface="Trebuchet MS"/>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2" id="{64288F7F-A1BF-461E-A1AA-EFF653F931F9}" vid="{C477FAF4-B81B-4B46-AD17-3F20E5BD647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Vorlage_PowerpointPräsentation_PH-Ludwigsburg</Template>
  <TotalTime>0</TotalTime>
  <Words>1070</Words>
  <Application>Microsoft Office PowerPoint</Application>
  <PresentationFormat>Bildschirmpräsentation (4:3)</PresentationFormat>
  <Paragraphs>107</Paragraphs>
  <Slides>13</Slides>
  <Notes>13</Notes>
  <HiddenSlides>0</HiddenSlides>
  <MMClips>12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Trebuchet MS</vt:lpstr>
      <vt:lpstr>20160407_ph_ludwigsburg_pptvorlage2016_Fuss_20160410</vt:lpstr>
      <vt:lpstr>Mündliche Modulprüfungen in den BA-Lehramtsstudiengängen im Fach Deutsch</vt:lpstr>
      <vt:lpstr>Vorgaben des Instituts für deutsche Sprache und Literatur</vt:lpstr>
      <vt:lpstr>Wann findet die Prüfung statt?</vt:lpstr>
      <vt:lpstr>Wer prüft?</vt:lpstr>
      <vt:lpstr>Wie komme ich zu einer Prüfungskommission?</vt:lpstr>
      <vt:lpstr>Wie komme ich zu einer Prüfungskommission?</vt:lpstr>
      <vt:lpstr>Wie wähle ich Themen aus?</vt:lpstr>
      <vt:lpstr>Welche Inhalte werden geprüft?</vt:lpstr>
      <vt:lpstr>Wann muss ich mich wie offiziell anmelden?</vt:lpstr>
      <vt:lpstr>Kann ich mich wieder abmelden?</vt:lpstr>
      <vt:lpstr>Was muss ich sonst beachten?</vt:lpstr>
      <vt:lpstr>Wie sollte ich mich vorbereiten?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creator>Banz, Tobias</dc:creator>
  <cp:lastModifiedBy>Joachim Schaefer</cp:lastModifiedBy>
  <cp:revision>73</cp:revision>
  <dcterms:created xsi:type="dcterms:W3CDTF">2016-07-06T12:58:37Z</dcterms:created>
  <dcterms:modified xsi:type="dcterms:W3CDTF">2024-04-10T08:44:12Z</dcterms:modified>
</cp:coreProperties>
</file>